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69" r:id="rId2"/>
    <p:sldId id="276" r:id="rId3"/>
    <p:sldId id="277" r:id="rId4"/>
    <p:sldId id="278" r:id="rId5"/>
    <p:sldId id="283" r:id="rId6"/>
    <p:sldId id="284" r:id="rId7"/>
    <p:sldId id="285" r:id="rId8"/>
    <p:sldId id="286" r:id="rId9"/>
    <p:sldId id="287" r:id="rId10"/>
    <p:sldId id="288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等线 Light" panose="02010600030101010101" pitchFamily="2" charset="-122"/>
      <p:regular r:id="rId15"/>
    </p:embeddedFont>
    <p:embeddedFont>
      <p:font typeface="方正清刻本悦宋简体" panose="02000000000000000000" pitchFamily="2" charset="-122"/>
      <p:regular r:id="rId16"/>
    </p:embeddedFont>
    <p:embeddedFont>
      <p:font typeface="方正小标宋简体" panose="02000000000000000000" pitchFamily="2" charset="-122"/>
      <p:regular r:id="rId17"/>
    </p:embeddedFont>
    <p:embeddedFont>
      <p:font typeface="仿宋" panose="02010609060101010101" pitchFamily="49" charset="-122"/>
      <p:regular r:id="rId18"/>
    </p:embeddedFont>
    <p:embeddedFont>
      <p:font typeface="华文宋体" panose="02010600040101010101" pitchFamily="2" charset="-122"/>
      <p:regular r:id="rId19"/>
    </p:embeddedFont>
    <p:embeddedFont>
      <p:font typeface="楷体" panose="02010609060101010101" pitchFamily="49" charset="-122"/>
      <p:regular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展 未央" initials="展" lastIdx="1" clrIdx="0">
    <p:extLst>
      <p:ext uri="{19B8F6BF-5375-455C-9EA6-DF929625EA0E}">
        <p15:presenceInfo xmlns:p15="http://schemas.microsoft.com/office/powerpoint/2012/main" userId="e6b0a92515a3b0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89F3FE"/>
    <a:srgbClr val="7ECEF4"/>
    <a:srgbClr val="000000"/>
    <a:srgbClr val="F17723"/>
    <a:srgbClr val="FF9900"/>
    <a:srgbClr val="FFC000"/>
    <a:srgbClr val="84CCC9"/>
    <a:srgbClr val="F29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4BD5C-A529-48D4-AE8F-BF3361AE1A2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1CA1E-5CB9-473F-9F69-C52F533E75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9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25.png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microsoft.com/office/2017/06/relationships/model3d" Target="../media/model3d1.glb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17/06/relationships/model3d" Target="../media/model3d2.glb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885818" y="2613887"/>
            <a:ext cx="569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刚体力学基础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696321" y="4029982"/>
            <a:ext cx="6221837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刚体 刚体的定轴转动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刚体定轴转动定律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转动中的功能关系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 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刚体角动量定理与角动量守恒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5E87DC-F283-91D3-D344-2345C9F2C1CA}"/>
              </a:ext>
            </a:extLst>
          </p:cNvPr>
          <p:cNvSpPr txBox="1"/>
          <p:nvPr/>
        </p:nvSpPr>
        <p:spPr>
          <a:xfrm>
            <a:off x="507459" y="496110"/>
            <a:ext cx="568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刚体角动量定理与角动量守恒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0D61A7A-17EC-DBD1-6A17-E12447E4DC0B}"/>
              </a:ext>
            </a:extLst>
          </p:cNvPr>
          <p:cNvGrpSpPr/>
          <p:nvPr/>
        </p:nvGrpSpPr>
        <p:grpSpPr>
          <a:xfrm>
            <a:off x="1009650" y="1541856"/>
            <a:ext cx="10140950" cy="413782"/>
            <a:chOff x="1009650" y="1541856"/>
            <a:chExt cx="10140950" cy="4137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DC05C24-0747-2101-9F44-7AC074B57D60}"/>
                </a:ext>
              </a:extLst>
            </p:cNvPr>
            <p:cNvSpPr txBox="1"/>
            <p:nvPr/>
          </p:nvSpPr>
          <p:spPr>
            <a:xfrm>
              <a:off x="8782050" y="1541856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定轴转动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97A4DE-AB42-299D-DEA6-5E1B471E69FA}"/>
                </a:ext>
              </a:extLst>
            </p:cNvPr>
            <p:cNvSpPr txBox="1"/>
            <p:nvPr/>
          </p:nvSpPr>
          <p:spPr>
            <a:xfrm>
              <a:off x="2076450" y="1541856"/>
              <a:ext cx="1333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平动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D970ED-76C9-ADAD-DA4F-81AE117ABB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" y="1955638"/>
              <a:ext cx="35623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23B49B4-4737-7450-4BCE-DFAA9EC24754}"/>
                </a:ext>
              </a:extLst>
            </p:cNvPr>
            <p:cNvCxnSpPr>
              <a:cxnSpLocks/>
            </p:cNvCxnSpPr>
            <p:nvPr/>
          </p:nvCxnSpPr>
          <p:spPr>
            <a:xfrm>
              <a:off x="7588250" y="1955638"/>
              <a:ext cx="35623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6FD1EBE-A281-6B26-9D2F-33D3BA74B83B}"/>
              </a:ext>
            </a:extLst>
          </p:cNvPr>
          <p:cNvGrpSpPr/>
          <p:nvPr/>
        </p:nvGrpSpPr>
        <p:grpSpPr>
          <a:xfrm>
            <a:off x="0" y="2140993"/>
            <a:ext cx="12192000" cy="338554"/>
            <a:chOff x="0" y="2140993"/>
            <a:chExt cx="12192000" cy="338554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95E3E57-7C16-141A-36D3-49DF7BEE19FA}"/>
                </a:ext>
              </a:extLst>
            </p:cNvPr>
            <p:cNvGrpSpPr/>
            <p:nvPr/>
          </p:nvGrpSpPr>
          <p:grpSpPr>
            <a:xfrm>
              <a:off x="1085850" y="2140993"/>
              <a:ext cx="10020300" cy="338554"/>
              <a:chOff x="1085850" y="2178050"/>
              <a:chExt cx="10020300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3F0348CC-FB4E-CD62-BFD3-DAD5644B57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2178050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位矢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，速度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𝑣</m:t>
                            </m:r>
                          </m:e>
                        </m:acc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，加速度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3F0348CC-FB4E-CD62-BFD3-DAD5644B5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2178050"/>
                    <a:ext cx="3314700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714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52F4597-A2E3-239A-87E4-EAAF88A3A349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2178050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角度</a:t>
                    </a:r>
                    <a14:m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，角速度</a:t>
                    </a:r>
                    <a14:m>
                      <m:oMath xmlns:m="http://schemas.openxmlformats.org/officeDocument/2006/math"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𝜔</m:t>
                        </m:r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，角加速度</a:t>
                    </a:r>
                    <a14:m>
                      <m:oMath xmlns:m="http://schemas.openxmlformats.org/officeDocument/2006/math"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𝛽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52F4597-A2E3-239A-87E4-EAAF88A3A3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2178050"/>
                    <a:ext cx="3314700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108E575-BD72-A714-F393-8413C20A895C}"/>
                  </a:ext>
                </a:extLst>
              </p:cNvPr>
              <p:cNvSpPr txBox="1"/>
              <p:nvPr/>
            </p:nvSpPr>
            <p:spPr>
              <a:xfrm>
                <a:off x="4730750" y="2178050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描述的物理量</a:t>
                </a:r>
              </a:p>
            </p:txBody>
          </p: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AF8C970B-2900-ED19-31E4-2432364B4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67200" y="2347327"/>
                <a:ext cx="1389212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8A99EEB9-073D-2B4D-EF8C-00ABDEDD4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6539" y="2347327"/>
                <a:ext cx="1218661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3C6D504-3874-CA8A-8331-93B093298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310270"/>
              <a:ext cx="1509386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599D40E-25DE-01BD-1D97-D9F5395631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2640" y="2310270"/>
              <a:ext cx="1269360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C13899E-AD11-E0AB-59D4-58FEE708AC58}"/>
              </a:ext>
            </a:extLst>
          </p:cNvPr>
          <p:cNvGrpSpPr/>
          <p:nvPr/>
        </p:nvGrpSpPr>
        <p:grpSpPr>
          <a:xfrm>
            <a:off x="0" y="2675935"/>
            <a:ext cx="12192000" cy="368499"/>
            <a:chOff x="0" y="2675935"/>
            <a:chExt cx="12192000" cy="36849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C551E13-CDF0-FEFB-1E5A-780C199C2EEE}"/>
                </a:ext>
              </a:extLst>
            </p:cNvPr>
            <p:cNvGrpSpPr/>
            <p:nvPr/>
          </p:nvGrpSpPr>
          <p:grpSpPr>
            <a:xfrm>
              <a:off x="1085850" y="2675935"/>
              <a:ext cx="10020300" cy="368499"/>
              <a:chOff x="1085850" y="2553986"/>
              <a:chExt cx="10020300" cy="3684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FB2EC44-A1FB-E8DA-156B-87CE5666D6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2553986"/>
                    <a:ext cx="3314700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合外力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</m:acc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FB2EC44-A1FB-E8DA-156B-87CE5666D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2553986"/>
                    <a:ext cx="3314700" cy="3684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333" b="-1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449EE514-A51F-9B57-71C4-996A75C4EA68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2565400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合外力矩</a:t>
                    </a:r>
                    <a14:m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𝑀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449EE514-A51F-9B57-71C4-996A75C4EA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2565400"/>
                    <a:ext cx="3314700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7273" b="-2181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9C4531A-BC20-2423-3BB3-2B7C3D8635B1}"/>
                  </a:ext>
                </a:extLst>
              </p:cNvPr>
              <p:cNvSpPr txBox="1"/>
              <p:nvPr/>
            </p:nvSpPr>
            <p:spPr>
              <a:xfrm>
                <a:off x="4730750" y="2565400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改变状态的原因</a:t>
                </a: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53F3836B-FBB0-7E5A-E412-D830FFB06A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40741" y="2764628"/>
                <a:ext cx="2048436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7FDAD4AB-4E6D-CF71-8FE3-582EF6305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149" y="2764628"/>
                <a:ext cx="1986803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7B7B4AE-7830-2ED1-E2A5-919E39B4B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886577"/>
              <a:ext cx="2198318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19CBBB61-7401-0707-0CB0-34A45EA83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3682" y="2886577"/>
              <a:ext cx="2198318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2A180D8-DA6A-A7AE-2DD9-1DABB5B7367D}"/>
              </a:ext>
            </a:extLst>
          </p:cNvPr>
          <p:cNvGrpSpPr/>
          <p:nvPr/>
        </p:nvGrpSpPr>
        <p:grpSpPr>
          <a:xfrm>
            <a:off x="0" y="3264045"/>
            <a:ext cx="12192000" cy="342900"/>
            <a:chOff x="0" y="3264045"/>
            <a:chExt cx="12192000" cy="342900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A981CC1-8A54-C77D-624D-D7B0D47E12EE}"/>
                </a:ext>
              </a:extLst>
            </p:cNvPr>
            <p:cNvGrpSpPr/>
            <p:nvPr/>
          </p:nvGrpSpPr>
          <p:grpSpPr>
            <a:xfrm>
              <a:off x="1085850" y="3264045"/>
              <a:ext cx="10020300" cy="342900"/>
              <a:chOff x="1085850" y="2948404"/>
              <a:chExt cx="10020300" cy="342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343C0B0C-A1A2-CCB1-CEE6-DA318A8FB0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2952750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质量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343C0B0C-A1A2-CCB1-CEE6-DA318A8FB0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2952750"/>
                    <a:ext cx="3314700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BA76CA5-B96C-ADDF-2C6D-1C95DF50581B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2952750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转动惯量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𝐽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BA76CA5-B96C-ADDF-2C6D-1C95DF5058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2952750"/>
                    <a:ext cx="331470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EE2DABE-5A6C-22AE-1EA4-28E685C23F03}"/>
                  </a:ext>
                </a:extLst>
              </p:cNvPr>
              <p:cNvSpPr txBox="1"/>
              <p:nvPr/>
            </p:nvSpPr>
            <p:spPr>
              <a:xfrm>
                <a:off x="4730750" y="2948404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改变状态的难易程度</a:t>
                </a:r>
              </a:p>
            </p:txBody>
          </p: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7D076EB4-0F4C-6A0C-1386-3E0BF0F58D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1435" y="3117681"/>
                <a:ext cx="1909483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7AA4E165-A730-09BC-DD38-B16EB05DA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068" y="3117681"/>
                <a:ext cx="1838884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D442FA0-4BAC-3225-504E-F1B08A99C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39083"/>
              <a:ext cx="2304789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36D7BB82-5D58-00CF-41F5-F7491B3C0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3682" y="3439083"/>
              <a:ext cx="2198318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270F64F-9F9E-52A2-AC1A-484A657F2563}"/>
              </a:ext>
            </a:extLst>
          </p:cNvPr>
          <p:cNvGrpSpPr/>
          <p:nvPr/>
        </p:nvGrpSpPr>
        <p:grpSpPr>
          <a:xfrm>
            <a:off x="0" y="3843063"/>
            <a:ext cx="12192000" cy="368500"/>
            <a:chOff x="0" y="3843063"/>
            <a:chExt cx="12192000" cy="368500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055BE93A-897C-1940-D561-583F3522297C}"/>
                </a:ext>
              </a:extLst>
            </p:cNvPr>
            <p:cNvGrpSpPr/>
            <p:nvPr/>
          </p:nvGrpSpPr>
          <p:grpSpPr>
            <a:xfrm>
              <a:off x="1085850" y="3843063"/>
              <a:ext cx="10020300" cy="368500"/>
              <a:chOff x="1085850" y="3340099"/>
              <a:chExt cx="10020300" cy="368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9A0D0DD8-1FB0-570B-9F27-32F71C4FD5B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3340100"/>
                    <a:ext cx="3314700" cy="36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牛顿第二定律，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𝑎</m:t>
                            </m:r>
                          </m:e>
                        </m:acc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9A0D0DD8-1FB0-570B-9F27-32F71C4FD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3340100"/>
                    <a:ext cx="3314700" cy="3684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13115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0BAFEC7-1572-96CD-1CB6-E1B990F492B3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3340099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刚体定轴转动定律，</a:t>
                    </a:r>
                    <a14:m>
                      <m:oMath xmlns:m="http://schemas.openxmlformats.org/officeDocument/2006/math"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𝐽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𝛽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0BAFEC7-1572-96CD-1CB6-E1B990F492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3340099"/>
                    <a:ext cx="3314700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623D676-26F6-9B60-9D82-190BB2EB005E}"/>
                  </a:ext>
                </a:extLst>
              </p:cNvPr>
              <p:cNvSpPr txBox="1"/>
              <p:nvPr/>
            </p:nvSpPr>
            <p:spPr>
              <a:xfrm>
                <a:off x="4730750" y="3355072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改变状态的规律</a:t>
                </a:r>
              </a:p>
            </p:txBody>
          </p: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934F0892-AE91-3F45-A10D-E1A5210C9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9635" y="3531277"/>
                <a:ext cx="1264025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2E095791-4A5D-41F8-B01B-E24F2F1A0A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0325" y="3531277"/>
                <a:ext cx="1242734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C75AC6E-34A6-8760-6FAB-0F2D89415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034241"/>
              <a:ext cx="1553227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DDB0A3E6-47A8-10EB-5558-54B4E4C9C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6857" y="4034241"/>
              <a:ext cx="1415143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A3DCA74-02A1-C8A0-F677-C62BD4784C76}"/>
              </a:ext>
            </a:extLst>
          </p:cNvPr>
          <p:cNvGrpSpPr/>
          <p:nvPr/>
        </p:nvGrpSpPr>
        <p:grpSpPr>
          <a:xfrm>
            <a:off x="0" y="4407454"/>
            <a:ext cx="12192000" cy="467244"/>
            <a:chOff x="0" y="4407454"/>
            <a:chExt cx="12192000" cy="467244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E8B0116-7DE8-7068-DD14-79BCC6CB074E}"/>
                </a:ext>
              </a:extLst>
            </p:cNvPr>
            <p:cNvGrpSpPr/>
            <p:nvPr/>
          </p:nvGrpSpPr>
          <p:grpSpPr>
            <a:xfrm>
              <a:off x="1085850" y="4407454"/>
              <a:ext cx="10020300" cy="467244"/>
              <a:chOff x="1085850" y="3757395"/>
              <a:chExt cx="10020300" cy="4672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686A63E8-888D-BCB6-1508-E4D9D492CBDA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3757395"/>
                    <a:ext cx="3314700" cy="4392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nary>
                          <m:nary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𝑎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𝑏</m:t>
                                </m:r>
                              </m:sub>
                            </m:sSub>
                          </m:sup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𝐹</m:t>
                                </m:r>
                              </m:e>
                            </m:acc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a14:m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，</a:t>
                    </a:r>
                    <a:r>
                      <a:rPr lang="en-US" altLang="zh-CN" sz="1600" dirty="0">
                        <a:ea typeface="仿宋" panose="02010609060101010101" pitchFamily="49" charset="-122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𝑚𝑣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²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686A63E8-888D-BCB6-1508-E4D9D492CB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3757395"/>
                    <a:ext cx="3314700" cy="43922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00000" b="-1513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42F57DBF-6AEA-47E4-2F85-7B17BE8EDB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3757395"/>
                    <a:ext cx="3314700" cy="4672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nary>
                          <m:nary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𝑀</m:t>
                            </m:r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𝜃</m:t>
                        </m:r>
                      </m:oMath>
                    </a14:m>
                    <a:r>
                      <a:rPr lang="zh-CN" altLang="en-US" sz="1600" dirty="0">
                        <a:latin typeface="仿宋" panose="02010609060101010101" pitchFamily="49" charset="-122"/>
                        <a:ea typeface="仿宋" panose="02010609060101010101" pitchFamily="49" charset="-122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𝐽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²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42F57DBF-6AEA-47E4-2F85-7B17BE8ED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3757395"/>
                    <a:ext cx="3314700" cy="4672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88312" b="-1402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07E38B2-39F7-A1C8-D2CF-1724F55529E6}"/>
                  </a:ext>
                </a:extLst>
              </p:cNvPr>
              <p:cNvSpPr txBox="1"/>
              <p:nvPr/>
            </p:nvSpPr>
            <p:spPr>
              <a:xfrm>
                <a:off x="4730750" y="3785674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功、动能</a:t>
                </a:r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CFC3CC1D-0E92-06C5-BB16-736E8A275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6176" y="3977006"/>
                <a:ext cx="1443320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2281FACE-B4C4-32F6-FAFB-6D1409BDA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4491" y="3977006"/>
                <a:ext cx="1538568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736F741-3F87-4087-173B-F65DC7223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627065"/>
              <a:ext cx="135907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AFF08BDE-F8B3-3CD8-795C-AA5514A41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6857" y="4627065"/>
              <a:ext cx="1415143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4945072-85C9-73EC-2C22-6A1EE736697D}"/>
              </a:ext>
            </a:extLst>
          </p:cNvPr>
          <p:cNvGrpSpPr/>
          <p:nvPr/>
        </p:nvGrpSpPr>
        <p:grpSpPr>
          <a:xfrm>
            <a:off x="0" y="5050458"/>
            <a:ext cx="12192000" cy="338554"/>
            <a:chOff x="0" y="5082263"/>
            <a:chExt cx="12192000" cy="338554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96CE4EA-DC80-BF1A-5CD7-07599EFFA5E9}"/>
                </a:ext>
              </a:extLst>
            </p:cNvPr>
            <p:cNvGrpSpPr/>
            <p:nvPr/>
          </p:nvGrpSpPr>
          <p:grpSpPr>
            <a:xfrm>
              <a:off x="1085850" y="5082263"/>
              <a:ext cx="10020300" cy="338554"/>
              <a:chOff x="1085850" y="4245414"/>
              <a:chExt cx="10020300" cy="338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858A96A1-04D1-F0E8-4D45-6DC43C50CE4C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50" y="4245414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动量守恒，</a:t>
                    </a: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𝑝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𝑣</m:t>
                            </m:r>
                          </m:e>
                        </m:acc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858A96A1-04D1-F0E8-4D45-6DC43C50CE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50" y="4245414"/>
                    <a:ext cx="3314700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0714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1896AA44-199E-6531-8EB9-F767B30784C0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450" y="4245414"/>
                    <a:ext cx="331470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角动量守恒，</a:t>
                    </a:r>
                    <a14:m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𝐽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𝜔</m:t>
                        </m:r>
                      </m:oMath>
                    </a14:m>
                    <a:endPara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1896AA44-199E-6531-8EB9-F767B30784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1450" y="4245414"/>
                    <a:ext cx="3314700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7143" b="-196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3DE2488-2B84-4DB3-F912-0F31FF166741}"/>
                  </a:ext>
                </a:extLst>
              </p:cNvPr>
              <p:cNvSpPr txBox="1"/>
              <p:nvPr/>
            </p:nvSpPr>
            <p:spPr>
              <a:xfrm>
                <a:off x="4730750" y="4245414"/>
                <a:ext cx="27305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重要规律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BCAFEB35-8D89-055E-034B-FE3B5AB598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0341" y="4429297"/>
                <a:ext cx="1739155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E8AF0802-4316-FA59-E606-4B93EAD5D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4491" y="4429297"/>
                <a:ext cx="1874744" cy="0"/>
              </a:xfrm>
              <a:prstGeom prst="straightConnector1">
                <a:avLst/>
              </a:prstGeom>
              <a:ln w="9525">
                <a:prstDash val="dash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70B2E7B-D254-F892-5EAD-38C6B38E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266146"/>
              <a:ext cx="1728592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8A09D6E6-2BD3-0E68-FE34-AC4454467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63408" y="5266146"/>
              <a:ext cx="1728592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5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29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 刚体的定轴转动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固体总是有一定的形状和大小的。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如果它本身的形状和大小不影响我们研究问题，则可以把它看成质点。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如果有影响，则要将它看成刚体。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F417FD70-A854-60FE-7B80-E29C08C5BA3C}"/>
              </a:ext>
            </a:extLst>
          </p:cNvPr>
          <p:cNvSpPr/>
          <p:nvPr/>
        </p:nvSpPr>
        <p:spPr>
          <a:xfrm>
            <a:off x="1048317" y="3998842"/>
            <a:ext cx="4469769" cy="949304"/>
          </a:xfrm>
          <a:prstGeom prst="parallelogram">
            <a:avLst>
              <a:gd name="adj" fmla="val 10111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6DD5360-072F-0066-732B-F2E516E80B66}"/>
              </a:ext>
            </a:extLst>
          </p:cNvPr>
          <p:cNvGrpSpPr/>
          <p:nvPr/>
        </p:nvGrpSpPr>
        <p:grpSpPr>
          <a:xfrm>
            <a:off x="1392219" y="4114219"/>
            <a:ext cx="4364319" cy="381735"/>
            <a:chOff x="995212" y="4473526"/>
            <a:chExt cx="4364319" cy="381735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944948D-A0B0-85D6-4007-8668B19FC2D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12" y="4559888"/>
              <a:ext cx="426514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AC4816A-EBAB-21EE-69DE-3677D669DB54}"/>
                </a:ext>
              </a:extLst>
            </p:cNvPr>
            <p:cNvCxnSpPr/>
            <p:nvPr/>
          </p:nvCxnSpPr>
          <p:spPr>
            <a:xfrm flipV="1">
              <a:off x="1817546" y="4473526"/>
              <a:ext cx="0" cy="8636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7E34236-9C83-4104-6185-25731CCA8941}"/>
                </a:ext>
              </a:extLst>
            </p:cNvPr>
            <p:cNvSpPr txBox="1"/>
            <p:nvPr/>
          </p:nvSpPr>
          <p:spPr>
            <a:xfrm>
              <a:off x="1654362" y="4516707"/>
              <a:ext cx="3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sz="1600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8239761-C222-49E5-DBCA-2E94EA5D15C4}"/>
                </a:ext>
              </a:extLst>
            </p:cNvPr>
            <p:cNvSpPr txBox="1"/>
            <p:nvPr/>
          </p:nvSpPr>
          <p:spPr>
            <a:xfrm>
              <a:off x="5021907" y="4516707"/>
              <a:ext cx="3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sz="1600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5DEB8ED-0721-E78C-BC22-BF6168CA5364}"/>
              </a:ext>
            </a:extLst>
          </p:cNvPr>
          <p:cNvGrpSpPr/>
          <p:nvPr/>
        </p:nvGrpSpPr>
        <p:grpSpPr>
          <a:xfrm>
            <a:off x="1054595" y="4551700"/>
            <a:ext cx="4364319" cy="381735"/>
            <a:chOff x="995212" y="4473526"/>
            <a:chExt cx="4364319" cy="381735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0B1A6402-AC11-DD76-263D-FBBAA1AA4E00}"/>
                </a:ext>
              </a:extLst>
            </p:cNvPr>
            <p:cNvCxnSpPr>
              <a:cxnSpLocks/>
            </p:cNvCxnSpPr>
            <p:nvPr/>
          </p:nvCxnSpPr>
          <p:spPr>
            <a:xfrm>
              <a:off x="995212" y="4559888"/>
              <a:ext cx="426514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66B22461-FB03-E95C-A097-7D1B1EF7F86C}"/>
                </a:ext>
              </a:extLst>
            </p:cNvPr>
            <p:cNvCxnSpPr/>
            <p:nvPr/>
          </p:nvCxnSpPr>
          <p:spPr>
            <a:xfrm flipV="1">
              <a:off x="1817546" y="4473526"/>
              <a:ext cx="0" cy="8636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D77B0E7-A380-3A61-D17B-F47165D1C9EF}"/>
                </a:ext>
              </a:extLst>
            </p:cNvPr>
            <p:cNvSpPr txBox="1"/>
            <p:nvPr/>
          </p:nvSpPr>
          <p:spPr>
            <a:xfrm>
              <a:off x="1654362" y="4516707"/>
              <a:ext cx="3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</a:t>
              </a:r>
              <a:endParaRPr lang="zh-CN" altLang="en-US" sz="1600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2F68EA0-A8BB-FC9D-AD30-989B3018CCDD}"/>
                </a:ext>
              </a:extLst>
            </p:cNvPr>
            <p:cNvSpPr txBox="1"/>
            <p:nvPr/>
          </p:nvSpPr>
          <p:spPr>
            <a:xfrm>
              <a:off x="5021907" y="4516707"/>
              <a:ext cx="33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sz="1600" dirty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1" name="立方体 10">
            <a:extLst>
              <a:ext uri="{FF2B5EF4-FFF2-40B4-BE49-F238E27FC236}">
                <a16:creationId xmlns:a16="http://schemas.microsoft.com/office/drawing/2014/main" id="{7BC1C6A4-A039-710F-2820-F080CD148BF6}"/>
              </a:ext>
            </a:extLst>
          </p:cNvPr>
          <p:cNvSpPr/>
          <p:nvPr/>
        </p:nvSpPr>
        <p:spPr>
          <a:xfrm>
            <a:off x="2051369" y="3853064"/>
            <a:ext cx="424519" cy="390430"/>
          </a:xfrm>
          <a:prstGeom prst="cube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CD35F4C-837A-9407-6F53-9A8EB8862A66}"/>
              </a:ext>
            </a:extLst>
          </p:cNvPr>
          <p:cNvSpPr/>
          <p:nvPr/>
        </p:nvSpPr>
        <p:spPr>
          <a:xfrm>
            <a:off x="1841103" y="4594881"/>
            <a:ext cx="71652" cy="71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9A67CFDB-2556-481D-C198-4C04370FB893}"/>
              </a:ext>
            </a:extLst>
          </p:cNvPr>
          <p:cNvSpPr/>
          <p:nvPr/>
        </p:nvSpPr>
        <p:spPr>
          <a:xfrm>
            <a:off x="6671772" y="3998842"/>
            <a:ext cx="4469769" cy="949304"/>
          </a:xfrm>
          <a:prstGeom prst="parallelogram">
            <a:avLst>
              <a:gd name="adj" fmla="val 10111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DFB8F77-97DB-2357-86DC-38221368364C}"/>
              </a:ext>
            </a:extLst>
          </p:cNvPr>
          <p:cNvGrpSpPr/>
          <p:nvPr/>
        </p:nvGrpSpPr>
        <p:grpSpPr>
          <a:xfrm>
            <a:off x="7895002" y="2206790"/>
            <a:ext cx="2043734" cy="2362546"/>
            <a:chOff x="7884789" y="2548461"/>
            <a:chExt cx="2043734" cy="2362546"/>
          </a:xfrm>
        </p:grpSpPr>
        <p:sp>
          <p:nvSpPr>
            <p:cNvPr id="57" name="立方体 56">
              <a:extLst>
                <a:ext uri="{FF2B5EF4-FFF2-40B4-BE49-F238E27FC236}">
                  <a16:creationId xmlns:a16="http://schemas.microsoft.com/office/drawing/2014/main" id="{1EF58656-A536-CE38-E246-1EF78DAA8A72}"/>
                </a:ext>
              </a:extLst>
            </p:cNvPr>
            <p:cNvSpPr/>
            <p:nvPr/>
          </p:nvSpPr>
          <p:spPr>
            <a:xfrm>
              <a:off x="8794985" y="3262748"/>
              <a:ext cx="265888" cy="1648259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5A8075B-3015-82A9-0EF0-65A184D1F9D6}"/>
                </a:ext>
              </a:extLst>
            </p:cNvPr>
            <p:cNvSpPr/>
            <p:nvPr/>
          </p:nvSpPr>
          <p:spPr>
            <a:xfrm>
              <a:off x="7884789" y="2548461"/>
              <a:ext cx="2043734" cy="204373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559103-433D-105F-78AB-02CCA17DD805}"/>
              </a:ext>
            </a:extLst>
          </p:cNvPr>
          <p:cNvGrpSpPr/>
          <p:nvPr/>
        </p:nvGrpSpPr>
        <p:grpSpPr>
          <a:xfrm>
            <a:off x="6297394" y="604508"/>
            <a:ext cx="5237018" cy="5237018"/>
            <a:chOff x="6567055" y="1425186"/>
            <a:chExt cx="5237018" cy="523701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5090073-F49D-B76D-98B9-B98649EA700E}"/>
                </a:ext>
              </a:extLst>
            </p:cNvPr>
            <p:cNvSpPr/>
            <p:nvPr/>
          </p:nvSpPr>
          <p:spPr>
            <a:xfrm>
              <a:off x="6567055" y="1425186"/>
              <a:ext cx="5237018" cy="523701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柱体 2">
              <a:extLst>
                <a:ext uri="{FF2B5EF4-FFF2-40B4-BE49-F238E27FC236}">
                  <a16:creationId xmlns:a16="http://schemas.microsoft.com/office/drawing/2014/main" id="{0AC5CC0B-4841-E870-1236-C7F4EFF8D8B7}"/>
                </a:ext>
              </a:extLst>
            </p:cNvPr>
            <p:cNvSpPr/>
            <p:nvPr/>
          </p:nvSpPr>
          <p:spPr>
            <a:xfrm rot="5400000">
              <a:off x="9619773" y="3528604"/>
              <a:ext cx="153447" cy="1021867"/>
            </a:xfrm>
            <a:prstGeom prst="can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椭圆 58">
            <a:extLst>
              <a:ext uri="{FF2B5EF4-FFF2-40B4-BE49-F238E27FC236}">
                <a16:creationId xmlns:a16="http://schemas.microsoft.com/office/drawing/2014/main" id="{8D35C18F-3CF5-0D95-8E8D-A2F2FCC359D0}"/>
              </a:ext>
            </a:extLst>
          </p:cNvPr>
          <p:cNvSpPr/>
          <p:nvPr/>
        </p:nvSpPr>
        <p:spPr>
          <a:xfrm>
            <a:off x="8784818" y="3069693"/>
            <a:ext cx="306648" cy="3066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97B27B0-F960-7634-5F1B-779724037078}"/>
              </a:ext>
            </a:extLst>
          </p:cNvPr>
          <p:cNvSpPr txBox="1"/>
          <p:nvPr/>
        </p:nvSpPr>
        <p:spPr>
          <a:xfrm>
            <a:off x="2388993" y="5106704"/>
            <a:ext cx="98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平动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C3BEA18-5326-A650-2579-14FE64F141F5}"/>
              </a:ext>
            </a:extLst>
          </p:cNvPr>
          <p:cNvSpPr txBox="1"/>
          <p:nvPr/>
        </p:nvSpPr>
        <p:spPr>
          <a:xfrm>
            <a:off x="8178927" y="5111043"/>
            <a:ext cx="98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转动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20833 2.22222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20065 -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1" grpId="0" animBg="1"/>
      <p:bldP spid="11" grpId="1" animBg="1"/>
      <p:bldP spid="51" grpId="0" animBg="1"/>
      <p:bldP spid="51" grpId="1" animBg="1"/>
      <p:bldP spid="54" grpId="0" animBg="1"/>
      <p:bldP spid="59" grpId="0" animBg="1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5E87DC-F283-91D3-D344-2345C9F2C1CA}"/>
              </a:ext>
            </a:extLst>
          </p:cNvPr>
          <p:cNvSpPr txBox="1"/>
          <p:nvPr/>
        </p:nvSpPr>
        <p:spPr>
          <a:xfrm>
            <a:off x="507459" y="496110"/>
            <a:ext cx="429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 刚体的定轴转动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AAC598F-B8BA-2EBA-A475-88D9D2A141E9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8331740" cy="1533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描述一般刚体的空间位置，除了刚体本身的空间坐标以外，还要考虑刚体的转轴在何位置。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因此描述刚体的运动 需要用到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6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个 独立物理量：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空间坐标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𝑦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，转轴的方向角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,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，转过的角度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称作刚体的六个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自由度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（三个平动自由度，三个转动自由度）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AAC598F-B8BA-2EBA-A475-88D9D2A14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8331740" cy="1533690"/>
              </a:xfrm>
              <a:prstGeom prst="rect">
                <a:avLst/>
              </a:prstGeom>
              <a:blipFill>
                <a:blip r:embed="rId3"/>
                <a:stretch>
                  <a:fillRect l="-366" b="-4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23C28F9-A7BE-CCFB-8C67-6D2BB458A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68" y="1375537"/>
            <a:ext cx="3575342" cy="3508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A979B9E-3686-787A-D9CC-786D7DA5A843}"/>
                  </a:ext>
                </a:extLst>
              </p:cNvPr>
              <p:cNvSpPr txBox="1"/>
              <p:nvPr/>
            </p:nvSpPr>
            <p:spPr>
              <a:xfrm>
                <a:off x="507460" y="3198348"/>
                <a:ext cx="8331740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当刚体受到约束时，其自由度将会减少。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本课我们只研究刚体的 定轴转动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（刚体不平动，转轴不移动）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其自由度只有一个：转过的角度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一般的，转过的角度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是关于时间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的函数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A979B9E-3686-787A-D9CC-786D7DA5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198348"/>
                <a:ext cx="8331740" cy="1538883"/>
              </a:xfrm>
              <a:prstGeom prst="rect">
                <a:avLst/>
              </a:prstGeom>
              <a:blipFill>
                <a:blip r:embed="rId5"/>
                <a:stretch>
                  <a:fillRect l="-366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31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C44715A-99C7-4BF9-4CE2-4A0DEF6A4142}"/>
              </a:ext>
            </a:extLst>
          </p:cNvPr>
          <p:cNvSpPr txBox="1"/>
          <p:nvPr/>
        </p:nvSpPr>
        <p:spPr>
          <a:xfrm>
            <a:off x="507459" y="496110"/>
            <a:ext cx="429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 刚体的定轴转动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4A1488-1043-7270-2D58-45E14155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83" y="1427583"/>
            <a:ext cx="4966760" cy="360161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7C25A11-C67D-3156-8F46-B0479C88981E}"/>
              </a:ext>
            </a:extLst>
          </p:cNvPr>
          <p:cNvSpPr txBox="1"/>
          <p:nvPr/>
        </p:nvSpPr>
        <p:spPr>
          <a:xfrm>
            <a:off x="507460" y="1425186"/>
            <a:ext cx="6547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用以下物理量 描述 刚体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OP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的定轴转动：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1F78101-2150-7A5D-6DCB-21742B0E0B07}"/>
                  </a:ext>
                </a:extLst>
              </p:cNvPr>
              <p:cNvSpPr txBox="1"/>
              <p:nvPr/>
            </p:nvSpPr>
            <p:spPr>
              <a:xfrm>
                <a:off x="507459" y="2145195"/>
                <a:ext cx="6547224" cy="956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角位置：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𝜔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dPr>
                          <m:e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𝛽</m:t>
                                </m:r>
                              </m:e>
                            </m:nary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𝑑𝑡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e>
                    </m:nary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确定了转动方向，建立了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x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轴以后，它是一个标量。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1F78101-2150-7A5D-6DCB-21742B0E0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145195"/>
                <a:ext cx="6547224" cy="956737"/>
              </a:xfrm>
              <a:prstGeom prst="rect">
                <a:avLst/>
              </a:prstGeom>
              <a:blipFill>
                <a:blip r:embed="rId4"/>
                <a:stretch>
                  <a:fillRect l="-466" t="-29299" b="-3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37E560-794D-55D9-F194-95A94A0F537B}"/>
                  </a:ext>
                </a:extLst>
              </p:cNvPr>
              <p:cNvSpPr txBox="1"/>
              <p:nvPr/>
            </p:nvSpPr>
            <p:spPr>
              <a:xfrm>
                <a:off x="507459" y="3104251"/>
                <a:ext cx="6547224" cy="958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角速度：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𝛽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𝑑𝑡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在定轴转动中，</a:t>
                </a:r>
                <a:r>
                  <a:rPr lang="zh-CN" altLang="en-US" sz="1600" b="1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角速度方向沿转轴，指向上</a:t>
                </a:r>
                <a:r>
                  <a:rPr lang="en-US" altLang="zh-CN" sz="1600" b="1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b="1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下由右手螺旋定则确定。</a:t>
                </a:r>
                <a:endParaRPr lang="en-US" altLang="zh-CN" sz="1600" b="1" u="sng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937E560-794D-55D9-F194-95A94A0F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104251"/>
                <a:ext cx="6547224" cy="958917"/>
              </a:xfrm>
              <a:prstGeom prst="rect">
                <a:avLst/>
              </a:prstGeom>
              <a:blipFill>
                <a:blip r:embed="rId5"/>
                <a:stretch>
                  <a:fillRect l="-466" t="-29114" b="-31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4317E6F-1660-C747-B0DB-A421688BBC61}"/>
                  </a:ext>
                </a:extLst>
              </p:cNvPr>
              <p:cNvSpPr txBox="1"/>
              <p:nvPr/>
            </p:nvSpPr>
            <p:spPr>
              <a:xfrm>
                <a:off x="507459" y="4063168"/>
                <a:ext cx="6547224" cy="979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角加速度：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𝜔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𝑑𝑡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𝜃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在定轴转动中，角加速度方向与角速度方向在一条直线上。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4317E6F-1660-C747-B0DB-A421688BB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063168"/>
                <a:ext cx="6547224" cy="979884"/>
              </a:xfrm>
              <a:prstGeom prst="rect">
                <a:avLst/>
              </a:prstGeom>
              <a:blipFill>
                <a:blip r:embed="rId6"/>
                <a:stretch>
                  <a:fillRect l="-466" b="-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F357168-0416-D687-95EA-9DE4B3252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94" y="2963709"/>
            <a:ext cx="4298247" cy="3178802"/>
          </a:xfrm>
          <a:prstGeom prst="rect">
            <a:avLst/>
          </a:prstGeom>
        </p:spPr>
      </p:pic>
      <p:sp>
        <p:nvSpPr>
          <p:cNvPr id="20" name="箭头: 左弧形 19">
            <a:extLst>
              <a:ext uri="{FF2B5EF4-FFF2-40B4-BE49-F238E27FC236}">
                <a16:creationId xmlns:a16="http://schemas.microsoft.com/office/drawing/2014/main" id="{E4257E4E-D084-C2B8-8150-88E7F13A5347}"/>
              </a:ext>
            </a:extLst>
          </p:cNvPr>
          <p:cNvSpPr/>
          <p:nvPr/>
        </p:nvSpPr>
        <p:spPr>
          <a:xfrm>
            <a:off x="8441549" y="2672190"/>
            <a:ext cx="568132" cy="1204304"/>
          </a:xfrm>
          <a:prstGeom prst="curv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FBC1878-F8F1-3862-7403-BDA90781FBBB}"/>
              </a:ext>
            </a:extLst>
          </p:cNvPr>
          <p:cNvGrpSpPr/>
          <p:nvPr/>
        </p:nvGrpSpPr>
        <p:grpSpPr>
          <a:xfrm>
            <a:off x="9486694" y="3164050"/>
            <a:ext cx="514350" cy="839318"/>
            <a:chOff x="9481186" y="3164050"/>
            <a:chExt cx="514350" cy="839318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0F63263-DA3B-591A-D837-4EE430B3F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8766" y="3164050"/>
              <a:ext cx="0" cy="8393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2A297D0-C66E-EB8F-EE30-9788FC15D689}"/>
                    </a:ext>
                  </a:extLst>
                </p:cNvPr>
                <p:cNvSpPr txBox="1"/>
                <p:nvPr/>
              </p:nvSpPr>
              <p:spPr>
                <a:xfrm>
                  <a:off x="9481186" y="3211519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dirty="0">
                    <a:solidFill>
                      <a:srgbClr val="ED7D3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F2A297D0-C66E-EB8F-EE30-9788FC15D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1186" y="3211519"/>
                  <a:ext cx="5143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077B381F-033F-B1D1-2C57-598484283EF6}"/>
                  </a:ext>
                </a:extLst>
              </p:cNvPr>
              <p:cNvSpPr/>
              <p:nvPr/>
            </p:nvSpPr>
            <p:spPr>
              <a:xfrm>
                <a:off x="8073316" y="5212753"/>
                <a:ext cx="2924202" cy="54062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077B381F-033F-B1D1-2C57-598484283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316" y="5212753"/>
                <a:ext cx="2924202" cy="54062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599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293 0.1534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3.7037E-6 L 1.25E-6 -0.1152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9" grpId="0"/>
      <p:bldP spid="20" grpId="0" animBg="1"/>
      <p:bldP spid="20" grpId="1" animBg="1"/>
      <p:bldP spid="20" grpId="2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C0F599A-C272-9307-8F95-D55ED2D0E5DA}"/>
              </a:ext>
            </a:extLst>
          </p:cNvPr>
          <p:cNvCxnSpPr>
            <a:cxnSpLocks/>
          </p:cNvCxnSpPr>
          <p:nvPr/>
        </p:nvCxnSpPr>
        <p:spPr>
          <a:xfrm>
            <a:off x="11058375" y="1425186"/>
            <a:ext cx="0" cy="3375414"/>
          </a:xfrm>
          <a:prstGeom prst="line">
            <a:avLst/>
          </a:prstGeom>
          <a:ln w="38100">
            <a:solidFill>
              <a:srgbClr val="F1772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刚体定轴转动定律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59" y="1425186"/>
            <a:ext cx="3994203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质点 在 力 的作用下 会发生运动，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 在 力矩 的作用下 会发生转动。 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90940-E771-AC89-9580-7FA4D78BCCCF}"/>
              </a:ext>
            </a:extLst>
          </p:cNvPr>
          <p:cNvSpPr/>
          <p:nvPr/>
        </p:nvSpPr>
        <p:spPr>
          <a:xfrm>
            <a:off x="9137367" y="1905641"/>
            <a:ext cx="1921008" cy="221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405B15F-9FEE-DDB0-AAED-E06272E2B5EA}"/>
              </a:ext>
            </a:extLst>
          </p:cNvPr>
          <p:cNvGrpSpPr/>
          <p:nvPr/>
        </p:nvGrpSpPr>
        <p:grpSpPr>
          <a:xfrm>
            <a:off x="9098829" y="3252799"/>
            <a:ext cx="712865" cy="455246"/>
            <a:chOff x="9098829" y="3252799"/>
            <a:chExt cx="712865" cy="455246"/>
          </a:xfrm>
        </p:grpSpPr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AF451F8-A3BC-F1D4-C993-92696BECC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83037" y="3252799"/>
              <a:ext cx="528657" cy="253197"/>
            </a:xfrm>
            <a:prstGeom prst="straightConnector1">
              <a:avLst/>
            </a:prstGeom>
            <a:ln w="1905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2BAEEAA5-A833-6F28-7ED8-F88297F18416}"/>
                    </a:ext>
                  </a:extLst>
                </p:cNvPr>
                <p:cNvSpPr txBox="1"/>
                <p:nvPr/>
              </p:nvSpPr>
              <p:spPr>
                <a:xfrm>
                  <a:off x="9098829" y="3339546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F1772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F1772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F17723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2BAEEAA5-A833-6F28-7ED8-F88297F1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8829" y="3339546"/>
                  <a:ext cx="460228" cy="3684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89B138E-FD4F-94E9-D446-DC574351AB59}"/>
              </a:ext>
            </a:extLst>
          </p:cNvPr>
          <p:cNvSpPr/>
          <p:nvPr/>
        </p:nvSpPr>
        <p:spPr>
          <a:xfrm rot="20416509">
            <a:off x="9076985" y="2259508"/>
            <a:ext cx="2419605" cy="2088244"/>
          </a:xfrm>
          <a:prstGeom prst="parallelogram">
            <a:avLst>
              <a:gd name="adj" fmla="val 3657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132761D-5E0A-F12B-44D5-43A993869F92}"/>
              </a:ext>
            </a:extLst>
          </p:cNvPr>
          <p:cNvGrpSpPr/>
          <p:nvPr/>
        </p:nvGrpSpPr>
        <p:grpSpPr>
          <a:xfrm>
            <a:off x="9816902" y="2937730"/>
            <a:ext cx="1242268" cy="574097"/>
            <a:chOff x="8839979" y="2937730"/>
            <a:chExt cx="1242268" cy="574097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9D0DD7F-CE55-BF51-45FD-F5895A3CA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979" y="3067294"/>
              <a:ext cx="1242268" cy="444533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17D9056-8454-09C6-C8DC-C1B52A7BC158}"/>
                    </a:ext>
                  </a:extLst>
                </p:cNvPr>
                <p:cNvSpPr txBox="1"/>
                <p:nvPr/>
              </p:nvSpPr>
              <p:spPr>
                <a:xfrm>
                  <a:off x="9230999" y="2937730"/>
                  <a:ext cx="460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17D9056-8454-09C6-C8DC-C1B52A7BC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0999" y="2937730"/>
                  <a:ext cx="460228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14545" r="-25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C867C32-6785-3BD7-04F0-801E2DEE539F}"/>
              </a:ext>
            </a:extLst>
          </p:cNvPr>
          <p:cNvGrpSpPr/>
          <p:nvPr/>
        </p:nvGrpSpPr>
        <p:grpSpPr>
          <a:xfrm>
            <a:off x="9779574" y="3513890"/>
            <a:ext cx="507213" cy="562654"/>
            <a:chOff x="8802651" y="3513890"/>
            <a:chExt cx="507213" cy="562654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7DA807A-59E5-863E-8591-2DE5C0C58D14}"/>
                </a:ext>
              </a:extLst>
            </p:cNvPr>
            <p:cNvCxnSpPr>
              <a:cxnSpLocks/>
            </p:cNvCxnSpPr>
            <p:nvPr/>
          </p:nvCxnSpPr>
          <p:spPr>
            <a:xfrm>
              <a:off x="8839979" y="3513890"/>
              <a:ext cx="469885" cy="20807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DD48593-3369-1E67-05FC-2C303E789F60}"/>
                    </a:ext>
                  </a:extLst>
                </p:cNvPr>
                <p:cNvSpPr txBox="1"/>
                <p:nvPr/>
              </p:nvSpPr>
              <p:spPr>
                <a:xfrm>
                  <a:off x="8802651" y="3708045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FDD48593-3369-1E67-05FC-2C303E789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51" y="3708045"/>
                  <a:ext cx="460228" cy="368499"/>
                </a:xfrm>
                <a:prstGeom prst="rect">
                  <a:avLst/>
                </a:prstGeom>
                <a:blipFill>
                  <a:blip r:embed="rId5"/>
                  <a:stretch>
                    <a:fillRect t="-14754" r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F16C09C-CF30-9F80-5723-9FFCC5FD2558}"/>
              </a:ext>
            </a:extLst>
          </p:cNvPr>
          <p:cNvGrpSpPr/>
          <p:nvPr/>
        </p:nvGrpSpPr>
        <p:grpSpPr>
          <a:xfrm>
            <a:off x="9773714" y="2667906"/>
            <a:ext cx="460228" cy="843921"/>
            <a:chOff x="8796791" y="2667906"/>
            <a:chExt cx="460228" cy="843921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4796192-5146-A36E-14CD-EA0B26FCB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979" y="2826327"/>
              <a:ext cx="0" cy="685500"/>
            </a:xfrm>
            <a:prstGeom prst="straightConnector1">
              <a:avLst/>
            </a:prstGeom>
            <a:ln w="1905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650DF75-A8E6-ACF9-EE18-3070453340EC}"/>
                    </a:ext>
                  </a:extLst>
                </p:cNvPr>
                <p:cNvSpPr txBox="1"/>
                <p:nvPr/>
              </p:nvSpPr>
              <p:spPr>
                <a:xfrm>
                  <a:off x="8796791" y="2667906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F1772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F1772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F17723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650DF75-A8E6-ACF9-EE18-307045334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791" y="2667906"/>
                  <a:ext cx="460228" cy="3684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3F10D61-7C09-D383-0E34-23C4B187484F}"/>
              </a:ext>
            </a:extLst>
          </p:cNvPr>
          <p:cNvGrpSpPr/>
          <p:nvPr/>
        </p:nvGrpSpPr>
        <p:grpSpPr>
          <a:xfrm>
            <a:off x="9773714" y="2824264"/>
            <a:ext cx="460228" cy="668695"/>
            <a:chOff x="8837095" y="2845195"/>
            <a:chExt cx="460228" cy="668695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7949219-383C-E5AB-180A-CFB979CBF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979" y="2913499"/>
              <a:ext cx="0" cy="600391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B3FDC4-96AD-AAF6-ACBA-E0DB7858E724}"/>
                    </a:ext>
                  </a:extLst>
                </p:cNvPr>
                <p:cNvSpPr txBox="1"/>
                <p:nvPr/>
              </p:nvSpPr>
              <p:spPr>
                <a:xfrm>
                  <a:off x="8837095" y="2845195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FBB3FDC4-96AD-AAF6-ACBA-E0DB7858E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7095" y="2845195"/>
                  <a:ext cx="460228" cy="368499"/>
                </a:xfrm>
                <a:prstGeom prst="rect">
                  <a:avLst/>
                </a:prstGeom>
                <a:blipFill>
                  <a:blip r:embed="rId7"/>
                  <a:stretch>
                    <a:fillRect t="-14754" r="-27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ABC8DCE-4F70-012D-6CFF-88359D158BE0}"/>
                  </a:ext>
                </a:extLst>
              </p:cNvPr>
              <p:cNvSpPr/>
              <p:nvPr/>
            </p:nvSpPr>
            <p:spPr>
              <a:xfrm>
                <a:off x="4357293" y="1552388"/>
                <a:ext cx="1978105" cy="54062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𝑀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</m:e>
                      </m:acc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ABC8DCE-4F70-012D-6CFF-88359D158B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293" y="1552388"/>
                <a:ext cx="1978105" cy="54062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61FA0D2-D961-4483-5B3B-2E2D9A121376}"/>
                  </a:ext>
                </a:extLst>
              </p:cNvPr>
              <p:cNvSpPr txBox="1"/>
              <p:nvPr/>
            </p:nvSpPr>
            <p:spPr>
              <a:xfrm>
                <a:off x="503670" y="2509334"/>
                <a:ext cx="4607591" cy="795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质点 运动状态改变的难易程度 由 质量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𝑚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刻画，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刚体 转动状态改变的难易程度 由 转动惯量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𝐽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刻画。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61FA0D2-D961-4483-5B3B-2E2D9A121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70" y="2509334"/>
                <a:ext cx="4607591" cy="795026"/>
              </a:xfrm>
              <a:prstGeom prst="rect">
                <a:avLst/>
              </a:prstGeom>
              <a:blipFill>
                <a:blip r:embed="rId9"/>
                <a:stretch>
                  <a:fillRect l="-795" r="-529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11145DF7-4200-D0C4-C7D4-96828E12F2BF}"/>
                  </a:ext>
                </a:extLst>
              </p:cNvPr>
              <p:cNvSpPr/>
              <p:nvPr/>
            </p:nvSpPr>
            <p:spPr>
              <a:xfrm>
                <a:off x="5658159" y="2549301"/>
                <a:ext cx="1980920" cy="776858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𝐽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11145DF7-4200-D0C4-C7D4-96828E12F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59" y="2549301"/>
                <a:ext cx="1980920" cy="77685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173F99D6-72FF-4032-358D-23EEF991DD08}"/>
              </a:ext>
            </a:extLst>
          </p:cNvPr>
          <p:cNvSpPr txBox="1"/>
          <p:nvPr/>
        </p:nvSpPr>
        <p:spPr>
          <a:xfrm>
            <a:off x="510680" y="3593482"/>
            <a:ext cx="6971726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牛顿第二定律 描述 质点 加速度与所受合外力的关系，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刚体定轴转动定律 描述 刚体 角加速度与所受合外力矩的关系。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1789AC0D-BF3B-27D8-7FE5-D0D4952F0260}"/>
                  </a:ext>
                </a:extLst>
              </p:cNvPr>
              <p:cNvSpPr/>
              <p:nvPr/>
            </p:nvSpPr>
            <p:spPr>
              <a:xfrm>
                <a:off x="6643250" y="3774440"/>
                <a:ext cx="1978105" cy="540621"/>
              </a:xfrm>
              <a:prstGeom prst="roundRect">
                <a:avLst/>
              </a:prstGeom>
              <a:solidFill>
                <a:srgbClr val="FF9900">
                  <a:alpha val="54902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𝐽</m:t>
                      </m:r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𝛽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1789AC0D-BF3B-27D8-7FE5-D0D4952F0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50" y="3774440"/>
                <a:ext cx="1978105" cy="54062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D7EA461-1762-CBE1-5452-F0F1635A94FA}"/>
              </a:ext>
            </a:extLst>
          </p:cNvPr>
          <p:cNvCxnSpPr>
            <a:cxnSpLocks/>
          </p:cNvCxnSpPr>
          <p:nvPr/>
        </p:nvCxnSpPr>
        <p:spPr>
          <a:xfrm>
            <a:off x="9823466" y="3509910"/>
            <a:ext cx="380569" cy="168524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3EF3C5D-A6CB-0BDF-CC2C-F8BA906F2184}"/>
              </a:ext>
            </a:extLst>
          </p:cNvPr>
          <p:cNvCxnSpPr>
            <a:cxnSpLocks/>
          </p:cNvCxnSpPr>
          <p:nvPr/>
        </p:nvCxnSpPr>
        <p:spPr>
          <a:xfrm flipV="1">
            <a:off x="9820549" y="3020355"/>
            <a:ext cx="0" cy="508747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6D74A8-C6C1-4BCC-4FA0-DF862F074F7F}"/>
              </a:ext>
            </a:extLst>
          </p:cNvPr>
          <p:cNvCxnSpPr/>
          <p:nvPr/>
        </p:nvCxnSpPr>
        <p:spPr>
          <a:xfrm>
            <a:off x="10210342" y="3177150"/>
            <a:ext cx="0" cy="501259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73C78F9-23B9-6D5D-1257-EA02F66F2D9E}"/>
              </a:ext>
            </a:extLst>
          </p:cNvPr>
          <p:cNvCxnSpPr>
            <a:cxnSpLocks/>
          </p:cNvCxnSpPr>
          <p:nvPr/>
        </p:nvCxnSpPr>
        <p:spPr>
          <a:xfrm flipH="1" flipV="1">
            <a:off x="9820548" y="3020355"/>
            <a:ext cx="390226" cy="142462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494A3A4-988C-0056-44B4-7B8AF5DC2BA7}"/>
              </a:ext>
            </a:extLst>
          </p:cNvPr>
          <p:cNvGrpSpPr/>
          <p:nvPr/>
        </p:nvGrpSpPr>
        <p:grpSpPr>
          <a:xfrm>
            <a:off x="9823466" y="3062062"/>
            <a:ext cx="718831" cy="449358"/>
            <a:chOff x="11059169" y="2615873"/>
            <a:chExt cx="718831" cy="449358"/>
          </a:xfrm>
        </p:grpSpPr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ED092F88-0176-A94E-D80F-3523C96AD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9169" y="2734310"/>
              <a:ext cx="390225" cy="330921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C10BC47-E107-AF7E-81D3-84F64F626C1B}"/>
                    </a:ext>
                  </a:extLst>
                </p:cNvPr>
                <p:cNvSpPr txBox="1"/>
                <p:nvPr/>
              </p:nvSpPr>
              <p:spPr>
                <a:xfrm>
                  <a:off x="11317772" y="2615873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C10BC47-E107-AF7E-81D3-84F64F626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772" y="2615873"/>
                  <a:ext cx="460228" cy="368499"/>
                </a:xfrm>
                <a:prstGeom prst="rect">
                  <a:avLst/>
                </a:prstGeom>
                <a:blipFill>
                  <a:blip r:embed="rId12"/>
                  <a:stretch>
                    <a:fillRect t="-14754" r="-2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E2BC0A0-5D81-E3D4-B2BF-C3D9921DBFC7}"/>
                  </a:ext>
                </a:extLst>
              </p:cNvPr>
              <p:cNvSpPr txBox="1"/>
              <p:nvPr/>
            </p:nvSpPr>
            <p:spPr>
              <a:xfrm>
                <a:off x="510679" y="4404337"/>
                <a:ext cx="8626687" cy="412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在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定轴转动中，刚体的角速度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角加速度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合外力矩的方向只可能有两种取向（朝上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朝下）。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E2BC0A0-5D81-E3D4-B2BF-C3D9921DB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79" y="4404337"/>
                <a:ext cx="8626687" cy="412998"/>
              </a:xfrm>
              <a:prstGeom prst="rect">
                <a:avLst/>
              </a:prstGeom>
              <a:blipFill>
                <a:blip r:embed="rId13"/>
                <a:stretch>
                  <a:fillRect l="-14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2ABF9B6C-23C0-427E-C581-2DD284D91532}"/>
              </a:ext>
            </a:extLst>
          </p:cNvPr>
          <p:cNvSpPr/>
          <p:nvPr/>
        </p:nvSpPr>
        <p:spPr>
          <a:xfrm>
            <a:off x="9729731" y="3429000"/>
            <a:ext cx="87966" cy="217267"/>
          </a:xfrm>
          <a:custGeom>
            <a:avLst/>
            <a:gdLst>
              <a:gd name="connsiteX0" fmla="*/ 0 w 84667"/>
              <a:gd name="connsiteY0" fmla="*/ 91017 h 182033"/>
              <a:gd name="connsiteX1" fmla="*/ 42334 w 84667"/>
              <a:gd name="connsiteY1" fmla="*/ 0 h 182033"/>
              <a:gd name="connsiteX2" fmla="*/ 84668 w 84667"/>
              <a:gd name="connsiteY2" fmla="*/ 91017 h 182033"/>
              <a:gd name="connsiteX3" fmla="*/ 42334 w 84667"/>
              <a:gd name="connsiteY3" fmla="*/ 182034 h 182033"/>
              <a:gd name="connsiteX4" fmla="*/ 0 w 84667"/>
              <a:gd name="connsiteY4" fmla="*/ 91017 h 182033"/>
              <a:gd name="connsiteX0" fmla="*/ 0 w 84668"/>
              <a:gd name="connsiteY0" fmla="*/ 93930 h 185703"/>
              <a:gd name="connsiteX1" fmla="*/ 42334 w 84668"/>
              <a:gd name="connsiteY1" fmla="*/ 2913 h 185703"/>
              <a:gd name="connsiteX2" fmla="*/ 84668 w 84668"/>
              <a:gd name="connsiteY2" fmla="*/ 49525 h 185703"/>
              <a:gd name="connsiteX3" fmla="*/ 42334 w 84668"/>
              <a:gd name="connsiteY3" fmla="*/ 184947 h 185703"/>
              <a:gd name="connsiteX4" fmla="*/ 0 w 84668"/>
              <a:gd name="connsiteY4" fmla="*/ 93930 h 185703"/>
              <a:gd name="connsiteX0" fmla="*/ 0 w 87958"/>
              <a:gd name="connsiteY0" fmla="*/ 92006 h 183426"/>
              <a:gd name="connsiteX1" fmla="*/ 42334 w 87958"/>
              <a:gd name="connsiteY1" fmla="*/ 989 h 183426"/>
              <a:gd name="connsiteX2" fmla="*/ 87958 w 87958"/>
              <a:gd name="connsiteY2" fmla="*/ 60757 h 183426"/>
              <a:gd name="connsiteX3" fmla="*/ 42334 w 87958"/>
              <a:gd name="connsiteY3" fmla="*/ 183023 h 183426"/>
              <a:gd name="connsiteX4" fmla="*/ 0 w 87958"/>
              <a:gd name="connsiteY4" fmla="*/ 92006 h 183426"/>
              <a:gd name="connsiteX0" fmla="*/ 8 w 87966"/>
              <a:gd name="connsiteY0" fmla="*/ 125933 h 217267"/>
              <a:gd name="connsiteX1" fmla="*/ 39053 w 87966"/>
              <a:gd name="connsiteY1" fmla="*/ 379 h 217267"/>
              <a:gd name="connsiteX2" fmla="*/ 87966 w 87966"/>
              <a:gd name="connsiteY2" fmla="*/ 94684 h 217267"/>
              <a:gd name="connsiteX3" fmla="*/ 42342 w 87966"/>
              <a:gd name="connsiteY3" fmla="*/ 216950 h 217267"/>
              <a:gd name="connsiteX4" fmla="*/ 8 w 87966"/>
              <a:gd name="connsiteY4" fmla="*/ 125933 h 2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66" h="217267">
                <a:moveTo>
                  <a:pt x="8" y="125933"/>
                </a:moveTo>
                <a:cubicBezTo>
                  <a:pt x="-540" y="89838"/>
                  <a:pt x="24393" y="5587"/>
                  <a:pt x="39053" y="379"/>
                </a:cubicBezTo>
                <a:cubicBezTo>
                  <a:pt x="53713" y="-4829"/>
                  <a:pt x="87966" y="44417"/>
                  <a:pt x="87966" y="94684"/>
                </a:cubicBezTo>
                <a:cubicBezTo>
                  <a:pt x="87966" y="144951"/>
                  <a:pt x="57002" y="211742"/>
                  <a:pt x="42342" y="216950"/>
                </a:cubicBezTo>
                <a:cubicBezTo>
                  <a:pt x="27682" y="222158"/>
                  <a:pt x="556" y="162028"/>
                  <a:pt x="8" y="125933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97B7CEB-1400-5FDD-08BE-11B76EFAAE09}"/>
              </a:ext>
            </a:extLst>
          </p:cNvPr>
          <p:cNvGrpSpPr/>
          <p:nvPr/>
        </p:nvGrpSpPr>
        <p:grpSpPr>
          <a:xfrm>
            <a:off x="8991274" y="3337575"/>
            <a:ext cx="772874" cy="478105"/>
            <a:chOff x="9034278" y="2964194"/>
            <a:chExt cx="772874" cy="478105"/>
          </a:xfrm>
        </p:grpSpPr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9ED3F1A-CD84-14F4-57FF-AADB3D532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4278" y="3165734"/>
              <a:ext cx="772874" cy="276565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D1B0D252-22EC-05C9-32ED-02CF2ADD0875}"/>
                    </a:ext>
                  </a:extLst>
                </p:cNvPr>
                <p:cNvSpPr txBox="1"/>
                <p:nvPr/>
              </p:nvSpPr>
              <p:spPr>
                <a:xfrm>
                  <a:off x="9172449" y="2964194"/>
                  <a:ext cx="460228" cy="368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D1B0D252-22EC-05C9-32ED-02CF2ADD08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449" y="2964194"/>
                  <a:ext cx="460228" cy="368499"/>
                </a:xfrm>
                <a:prstGeom prst="rect">
                  <a:avLst/>
                </a:prstGeom>
                <a:blipFill>
                  <a:blip r:embed="rId14"/>
                  <a:stretch>
                    <a:fillRect t="-15000" r="-2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07069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0195 -0.06435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10638 -7.40741E-7 " pathEditMode="relative" rAng="0" ptsTypes="AA">
                                      <p:cBhvr>
                                        <p:cTn id="147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07565 -7.40741E-7 " pathEditMode="relative" rAng="0" ptsTypes="AA">
                                      <p:cBhvr>
                                        <p:cTn id="15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38 -7.40741E-7 L 0.18307 -7.40741E-7 " pathEditMode="relative" rAng="0" ptsTypes="AA">
                                      <p:cBhvr>
                                        <p:cTn id="160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4" grpId="0" animBg="1"/>
      <p:bldP spid="49" grpId="0" animBg="1"/>
      <p:bldP spid="49" grpId="1" animBg="1"/>
      <p:bldP spid="49" grpId="2" animBg="1"/>
      <p:bldP spid="50" grpId="0"/>
      <p:bldP spid="51" grpId="0" animBg="1"/>
      <p:bldP spid="51" grpId="1" animBg="1"/>
      <p:bldP spid="52" grpId="0"/>
      <p:bldP spid="53" grpId="0" animBg="1"/>
      <p:bldP spid="69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8AE7FDC-AA06-0C13-6280-4C705DAC191A}"/>
              </a:ext>
            </a:extLst>
          </p:cNvPr>
          <p:cNvCxnSpPr>
            <a:cxnSpLocks/>
          </p:cNvCxnSpPr>
          <p:nvPr/>
        </p:nvCxnSpPr>
        <p:spPr>
          <a:xfrm>
            <a:off x="9604879" y="4765789"/>
            <a:ext cx="0" cy="863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55C70AA-D89D-8D68-955B-9A027D459509}"/>
              </a:ext>
            </a:extLst>
          </p:cNvPr>
          <p:cNvGrpSpPr/>
          <p:nvPr/>
        </p:nvGrpSpPr>
        <p:grpSpPr>
          <a:xfrm>
            <a:off x="7874668" y="2723137"/>
            <a:ext cx="3787050" cy="369332"/>
            <a:chOff x="7874668" y="2423827"/>
            <a:chExt cx="3787050" cy="36933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9F7C48F-31EC-3889-2D4E-3BC768044516}"/>
                </a:ext>
              </a:extLst>
            </p:cNvPr>
            <p:cNvCxnSpPr/>
            <p:nvPr/>
          </p:nvCxnSpPr>
          <p:spPr>
            <a:xfrm>
              <a:off x="7874668" y="2452168"/>
              <a:ext cx="35553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19703DE-0F15-90B5-528E-ABD3E4A6D135}"/>
                    </a:ext>
                  </a:extLst>
                </p:cNvPr>
                <p:cNvSpPr txBox="1"/>
                <p:nvPr/>
              </p:nvSpPr>
              <p:spPr>
                <a:xfrm>
                  <a:off x="11396154" y="242382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19703DE-0F15-90B5-528E-ABD3E4A6D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6154" y="2423827"/>
                  <a:ext cx="265564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箭头: 左弧形 11">
            <a:extLst>
              <a:ext uri="{FF2B5EF4-FFF2-40B4-BE49-F238E27FC236}">
                <a16:creationId xmlns:a16="http://schemas.microsoft.com/office/drawing/2014/main" id="{0AC9994B-D2C1-C86C-C313-38337F1E4ADE}"/>
              </a:ext>
            </a:extLst>
          </p:cNvPr>
          <p:cNvSpPr/>
          <p:nvPr/>
        </p:nvSpPr>
        <p:spPr>
          <a:xfrm flipV="1">
            <a:off x="8031083" y="2100244"/>
            <a:ext cx="265564" cy="250782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7C25A11-C67D-3156-8F46-B0479C88981E}"/>
              </a:ext>
            </a:extLst>
          </p:cNvPr>
          <p:cNvSpPr txBox="1"/>
          <p:nvPr/>
        </p:nvSpPr>
        <p:spPr>
          <a:xfrm>
            <a:off x="507460" y="1425186"/>
            <a:ext cx="7105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对于质量均匀且连续分布的刚体，使用微元法，借助微积分求解转动惯量。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DD2A46-ABBA-9B1E-2C19-DD54825AE282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刚体定轴转动定律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B57B2D4-5203-2A2C-5588-9E14243C9C01}"/>
              </a:ext>
            </a:extLst>
          </p:cNvPr>
          <p:cNvCxnSpPr>
            <a:cxnSpLocks/>
          </p:cNvCxnSpPr>
          <p:nvPr/>
        </p:nvCxnSpPr>
        <p:spPr>
          <a:xfrm>
            <a:off x="8186694" y="2235733"/>
            <a:ext cx="0" cy="110397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0677A5D-5A88-A5F4-292F-0E6053658168}"/>
              </a:ext>
            </a:extLst>
          </p:cNvPr>
          <p:cNvCxnSpPr>
            <a:cxnSpLocks/>
          </p:cNvCxnSpPr>
          <p:nvPr/>
        </p:nvCxnSpPr>
        <p:spPr>
          <a:xfrm>
            <a:off x="9457968" y="2847733"/>
            <a:ext cx="0" cy="26069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圆柱体 6">
            <a:extLst>
              <a:ext uri="{FF2B5EF4-FFF2-40B4-BE49-F238E27FC236}">
                <a16:creationId xmlns:a16="http://schemas.microsoft.com/office/drawing/2014/main" id="{542566F4-FA27-8666-3926-1E1409B0A3B9}"/>
              </a:ext>
            </a:extLst>
          </p:cNvPr>
          <p:cNvSpPr/>
          <p:nvPr/>
        </p:nvSpPr>
        <p:spPr>
          <a:xfrm rot="5400000">
            <a:off x="9440272" y="1387397"/>
            <a:ext cx="189505" cy="2731166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4A6E611-BF5D-B2D8-357F-A74153586CB8}"/>
                  </a:ext>
                </a:extLst>
              </p:cNvPr>
              <p:cNvSpPr txBox="1"/>
              <p:nvPr/>
            </p:nvSpPr>
            <p:spPr>
              <a:xfrm>
                <a:off x="7874668" y="2723137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4A6E611-BF5D-B2D8-357F-A74153586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668" y="2723137"/>
                <a:ext cx="265564" cy="369332"/>
              </a:xfrm>
              <a:prstGeom prst="rect">
                <a:avLst/>
              </a:prstGeom>
              <a:blipFill>
                <a:blip r:embed="rId4"/>
                <a:stretch>
                  <a:fillRect r="-25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6CA7CCA-7E62-BAAC-055D-446149F8D77C}"/>
                  </a:ext>
                </a:extLst>
              </p:cNvPr>
              <p:cNvSpPr txBox="1"/>
              <p:nvPr/>
            </p:nvSpPr>
            <p:spPr>
              <a:xfrm>
                <a:off x="10725019" y="2878853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6CA7CCA-7E62-BAAC-055D-446149F8D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019" y="2878853"/>
                <a:ext cx="265564" cy="369332"/>
              </a:xfrm>
              <a:prstGeom prst="rect">
                <a:avLst/>
              </a:prstGeom>
              <a:blipFill>
                <a:blip r:embed="rId5"/>
                <a:stretch>
                  <a:fillRect r="-1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48BC0C9-9AE9-EEDC-7855-CFF36E7FD038}"/>
              </a:ext>
            </a:extLst>
          </p:cNvPr>
          <p:cNvSpPr/>
          <p:nvPr/>
        </p:nvSpPr>
        <p:spPr>
          <a:xfrm>
            <a:off x="9457968" y="2658227"/>
            <a:ext cx="150687" cy="189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A3339CD-A233-1F73-7541-BB6180D267EF}"/>
              </a:ext>
            </a:extLst>
          </p:cNvPr>
          <p:cNvSpPr txBox="1"/>
          <p:nvPr/>
        </p:nvSpPr>
        <p:spPr>
          <a:xfrm>
            <a:off x="507459" y="2064382"/>
            <a:ext cx="7320748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例：质量为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m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的均匀细棒长为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L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，求其绕如图的转轴旋转时的转动惯量。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CE50070-B4DC-72F7-51CB-F0D24B832725}"/>
                  </a:ext>
                </a:extLst>
              </p:cNvPr>
              <p:cNvSpPr txBox="1"/>
              <p:nvPr/>
            </p:nvSpPr>
            <p:spPr>
              <a:xfrm>
                <a:off x="507458" y="2520450"/>
                <a:ext cx="7028665" cy="170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取细棒中与原点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距离为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的一微元，设其长度为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，其质量为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对于均匀细棒，其密度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这一微元的转动惯量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𝑑𝑥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CE50070-B4DC-72F7-51CB-F0D24B832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520450"/>
                <a:ext cx="7028665" cy="1705852"/>
              </a:xfrm>
              <a:prstGeom prst="rect">
                <a:avLst/>
              </a:prstGeom>
              <a:blipFill>
                <a:blip r:embed="rId6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2EBDAF2-4E61-AF60-2C65-10C225A9E911}"/>
                  </a:ext>
                </a:extLst>
              </p:cNvPr>
              <p:cNvSpPr txBox="1"/>
              <p:nvPr/>
            </p:nvSpPr>
            <p:spPr>
              <a:xfrm>
                <a:off x="918028" y="4226302"/>
                <a:ext cx="6096000" cy="47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故转动惯量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𝐿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𝑚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𝐿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2EBDAF2-4E61-AF60-2C65-10C225A9E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8" y="4226302"/>
                <a:ext cx="6096000" cy="476221"/>
              </a:xfrm>
              <a:prstGeom prst="rect">
                <a:avLst/>
              </a:prstGeom>
              <a:blipFill>
                <a:blip r:embed="rId7"/>
                <a:stretch>
                  <a:fillRect l="-600" t="-83333" b="-1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7C278EA-D506-8677-B32D-E3C5DB5EB34F}"/>
                  </a:ext>
                </a:extLst>
              </p:cNvPr>
              <p:cNvSpPr txBox="1"/>
              <p:nvPr/>
            </p:nvSpPr>
            <p:spPr>
              <a:xfrm>
                <a:off x="918028" y="4160697"/>
                <a:ext cx="6096000" cy="641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故转动惯量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den>
                        </m:f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𝑚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𝐿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𝑑𝑥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7C278EA-D506-8677-B32D-E3C5DB5EB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8" y="4160697"/>
                <a:ext cx="6096000" cy="641971"/>
              </a:xfrm>
              <a:prstGeom prst="rect">
                <a:avLst/>
              </a:prstGeom>
              <a:blipFill>
                <a:blip r:embed="rId8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DBB19A77-11F5-AAC5-368B-7ECA22D65387}"/>
              </a:ext>
            </a:extLst>
          </p:cNvPr>
          <p:cNvGrpSpPr/>
          <p:nvPr/>
        </p:nvGrpSpPr>
        <p:grpSpPr>
          <a:xfrm>
            <a:off x="8186694" y="2897588"/>
            <a:ext cx="1271274" cy="369332"/>
            <a:chOff x="8186694" y="2598278"/>
            <a:chExt cx="1271274" cy="369332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7B6E5AE-C0F5-B1FA-8C59-9FCEC4F28D66}"/>
                </a:ext>
              </a:extLst>
            </p:cNvPr>
            <p:cNvCxnSpPr>
              <a:cxnSpLocks/>
            </p:cNvCxnSpPr>
            <p:nvPr/>
          </p:nvCxnSpPr>
          <p:spPr>
            <a:xfrm>
              <a:off x="8186694" y="2649789"/>
              <a:ext cx="1271274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1A6C642D-5AFA-2325-84DC-F5DCC3C270F3}"/>
                    </a:ext>
                  </a:extLst>
                </p:cNvPr>
                <p:cNvSpPr txBox="1"/>
                <p:nvPr/>
              </p:nvSpPr>
              <p:spPr>
                <a:xfrm>
                  <a:off x="8460986" y="2598278"/>
                  <a:ext cx="6646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1A6C642D-5AFA-2325-84DC-F5DCC3C27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0986" y="2598278"/>
                  <a:ext cx="66465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24D2221-0EDB-61A2-38D0-BDD3F0F504FB}"/>
              </a:ext>
            </a:extLst>
          </p:cNvPr>
          <p:cNvCxnSpPr>
            <a:cxnSpLocks/>
          </p:cNvCxnSpPr>
          <p:nvPr/>
        </p:nvCxnSpPr>
        <p:spPr>
          <a:xfrm>
            <a:off x="9608655" y="2851216"/>
            <a:ext cx="0" cy="2310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82C3DC9-178F-5C14-223B-ED158D29DEB8}"/>
                  </a:ext>
                </a:extLst>
              </p:cNvPr>
              <p:cNvSpPr txBox="1"/>
              <p:nvPr/>
            </p:nvSpPr>
            <p:spPr>
              <a:xfrm>
                <a:off x="9192913" y="3063519"/>
                <a:ext cx="664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82C3DC9-178F-5C14-223B-ED158D29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913" y="3063519"/>
                <a:ext cx="6646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1C9F989F-BF0D-FCAF-4DF7-9DF49E5E486D}"/>
              </a:ext>
            </a:extLst>
          </p:cNvPr>
          <p:cNvGrpSpPr/>
          <p:nvPr/>
        </p:nvGrpSpPr>
        <p:grpSpPr>
          <a:xfrm>
            <a:off x="7366764" y="4737449"/>
            <a:ext cx="4571139" cy="369332"/>
            <a:chOff x="7090579" y="2423827"/>
            <a:chExt cx="4571139" cy="369332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CA0A4D7-BA05-A478-F960-6A4ED76F3B14}"/>
                </a:ext>
              </a:extLst>
            </p:cNvPr>
            <p:cNvCxnSpPr>
              <a:cxnSpLocks/>
            </p:cNvCxnSpPr>
            <p:nvPr/>
          </p:nvCxnSpPr>
          <p:spPr>
            <a:xfrm>
              <a:off x="7090579" y="2452168"/>
              <a:ext cx="43394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8829FE0-830B-0A88-3A9A-8B81FCB2F292}"/>
                    </a:ext>
                  </a:extLst>
                </p:cNvPr>
                <p:cNvSpPr txBox="1"/>
                <p:nvPr/>
              </p:nvSpPr>
              <p:spPr>
                <a:xfrm>
                  <a:off x="11396154" y="242382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8829FE0-830B-0A88-3A9A-8B81FCB2F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6154" y="2423827"/>
                  <a:ext cx="26556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46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模型 56">
                <a:extLst>
                  <a:ext uri="{FF2B5EF4-FFF2-40B4-BE49-F238E27FC236}">
                    <a16:creationId xmlns:a16="http://schemas.microsoft.com/office/drawing/2014/main" id="{65E5DCC3-402D-5B44-BA05-1886932A2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9001938"/>
                  </p:ext>
                </p:extLst>
              </p:nvPr>
            </p:nvGraphicFramePr>
            <p:xfrm>
              <a:off x="7754064" y="4339587"/>
              <a:ext cx="3709178" cy="73169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709178" cy="731691"/>
                    </a:xfrm>
                    <a:prstGeom prst="rect">
                      <a:avLst/>
                    </a:prstGeom>
                  </am3d:spPr>
                  <am3d:camera>
                    <am3d:pos x="0" y="0" z="666939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871" d="1000000"/>
                    <am3d:preTrans dx="-4215024" dy="-477013" dz="-10867332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345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模型 56">
                <a:extLst>
                  <a:ext uri="{FF2B5EF4-FFF2-40B4-BE49-F238E27FC236}">
                    <a16:creationId xmlns:a16="http://schemas.microsoft.com/office/drawing/2014/main" id="{65E5DCC3-402D-5B44-BA05-1886932A2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54064" y="4339587"/>
                <a:ext cx="3709178" cy="731691"/>
              </a:xfrm>
              <a:prstGeom prst="rect">
                <a:avLst/>
              </a:prstGeom>
            </p:spPr>
          </p:pic>
        </mc:Fallback>
      </mc:AlternateContent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8E528B3-4847-7A26-1185-13D3293838F0}"/>
              </a:ext>
            </a:extLst>
          </p:cNvPr>
          <p:cNvCxnSpPr>
            <a:cxnSpLocks/>
          </p:cNvCxnSpPr>
          <p:nvPr/>
        </p:nvCxnSpPr>
        <p:spPr>
          <a:xfrm flipV="1">
            <a:off x="7767413" y="4765789"/>
            <a:ext cx="3695838" cy="1"/>
          </a:xfrm>
          <a:prstGeom prst="line">
            <a:avLst/>
          </a:prstGeom>
          <a:ln w="28575">
            <a:solidFill>
              <a:srgbClr val="000000">
                <a:alpha val="5098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模型 78">
                <a:extLst>
                  <a:ext uri="{FF2B5EF4-FFF2-40B4-BE49-F238E27FC236}">
                    <a16:creationId xmlns:a16="http://schemas.microsoft.com/office/drawing/2014/main" id="{622606A9-7B98-CE9D-0D90-FF563A72B4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2662053"/>
                  </p:ext>
                </p:extLst>
              </p:nvPr>
            </p:nvGraphicFramePr>
            <p:xfrm>
              <a:off x="8565936" y="4461310"/>
              <a:ext cx="2072673" cy="42051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072673" cy="420512"/>
                    </a:xfrm>
                    <a:prstGeom prst="rect">
                      <a:avLst/>
                    </a:prstGeom>
                  </am3d:spPr>
                  <am3d:camera>
                    <am3d:pos x="0" y="0" z="667369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4465" d="1000000"/>
                    <am3d:preTrans dx="-467301" dy="-125875" dz="-1904451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9891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模型 78">
                <a:extLst>
                  <a:ext uri="{FF2B5EF4-FFF2-40B4-BE49-F238E27FC236}">
                    <a16:creationId xmlns:a16="http://schemas.microsoft.com/office/drawing/2014/main" id="{622606A9-7B98-CE9D-0D90-FF563A72B4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65936" y="4461310"/>
                <a:ext cx="2072673" cy="420512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箭头: 左弧形 80">
            <a:extLst>
              <a:ext uri="{FF2B5EF4-FFF2-40B4-BE49-F238E27FC236}">
                <a16:creationId xmlns:a16="http://schemas.microsoft.com/office/drawing/2014/main" id="{A357082E-9AE4-A816-90B2-E5A28F6AE8BB}"/>
              </a:ext>
            </a:extLst>
          </p:cNvPr>
          <p:cNvSpPr/>
          <p:nvPr/>
        </p:nvSpPr>
        <p:spPr>
          <a:xfrm flipV="1">
            <a:off x="9468392" y="3747721"/>
            <a:ext cx="265564" cy="250782"/>
          </a:xfrm>
          <a:prstGeom prst="curvedRightArrow">
            <a:avLst/>
          </a:prstGeom>
          <a:solidFill>
            <a:srgbClr val="89F3FE"/>
          </a:solidFill>
          <a:ln>
            <a:solidFill>
              <a:srgbClr val="7ECEF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6344029-038F-78FD-2542-9A07FFE6907C}"/>
              </a:ext>
            </a:extLst>
          </p:cNvPr>
          <p:cNvCxnSpPr>
            <a:cxnSpLocks/>
          </p:cNvCxnSpPr>
          <p:nvPr/>
        </p:nvCxnSpPr>
        <p:spPr>
          <a:xfrm>
            <a:off x="9604879" y="3873112"/>
            <a:ext cx="0" cy="9100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3D44C50-9677-341F-0A63-1EA20BFAB6B9}"/>
                  </a:ext>
                </a:extLst>
              </p:cNvPr>
              <p:cNvSpPr txBox="1"/>
              <p:nvPr/>
            </p:nvSpPr>
            <p:spPr>
              <a:xfrm>
                <a:off x="9615332" y="4453873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3D44C50-9677-341F-0A63-1EA20BFA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32" y="4453873"/>
                <a:ext cx="265564" cy="369332"/>
              </a:xfrm>
              <a:prstGeom prst="rect">
                <a:avLst/>
              </a:prstGeom>
              <a:blipFill>
                <a:blip r:embed="rId1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3C3CAE5-D877-5C1A-A660-F4C056D7A320}"/>
              </a:ext>
            </a:extLst>
          </p:cNvPr>
          <p:cNvCxnSpPr>
            <a:cxnSpLocks/>
          </p:cNvCxnSpPr>
          <p:nvPr/>
        </p:nvCxnSpPr>
        <p:spPr>
          <a:xfrm>
            <a:off x="10340009" y="4255718"/>
            <a:ext cx="0" cy="4382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F27FBF1-016E-EA52-FAE3-D83F3CF74C15}"/>
              </a:ext>
            </a:extLst>
          </p:cNvPr>
          <p:cNvGrpSpPr/>
          <p:nvPr/>
        </p:nvGrpSpPr>
        <p:grpSpPr>
          <a:xfrm>
            <a:off x="9601174" y="4042061"/>
            <a:ext cx="738835" cy="369332"/>
            <a:chOff x="8186694" y="2322128"/>
            <a:chExt cx="738835" cy="369332"/>
          </a:xfrm>
        </p:grpSpPr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673AE50D-BCF2-5E37-423F-C9F1344FC1E9}"/>
                </a:ext>
              </a:extLst>
            </p:cNvPr>
            <p:cNvCxnSpPr>
              <a:cxnSpLocks/>
            </p:cNvCxnSpPr>
            <p:nvPr/>
          </p:nvCxnSpPr>
          <p:spPr>
            <a:xfrm>
              <a:off x="8186694" y="2649789"/>
              <a:ext cx="738835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4738EBB4-1607-5D3A-E782-A7078B978B61}"/>
                    </a:ext>
                  </a:extLst>
                </p:cNvPr>
                <p:cNvSpPr txBox="1"/>
                <p:nvPr/>
              </p:nvSpPr>
              <p:spPr>
                <a:xfrm>
                  <a:off x="8237854" y="2322128"/>
                  <a:ext cx="6646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4738EBB4-1607-5D3A-E782-A7078B978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854" y="2322128"/>
                  <a:ext cx="66465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CBDC32C-4344-4219-542F-E51FB6EA19AE}"/>
              </a:ext>
            </a:extLst>
          </p:cNvPr>
          <p:cNvCxnSpPr>
            <a:cxnSpLocks/>
          </p:cNvCxnSpPr>
          <p:nvPr/>
        </p:nvCxnSpPr>
        <p:spPr>
          <a:xfrm>
            <a:off x="10602013" y="4261982"/>
            <a:ext cx="0" cy="4382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7650127-3560-8E74-7179-C9D7700BE53A}"/>
                  </a:ext>
                </a:extLst>
              </p:cNvPr>
              <p:cNvSpPr txBox="1"/>
              <p:nvPr/>
            </p:nvSpPr>
            <p:spPr>
              <a:xfrm>
                <a:off x="10126974" y="3886386"/>
                <a:ext cx="664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7650127-3560-8E74-7179-C9D7700BE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974" y="3886386"/>
                <a:ext cx="66465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本框 89">
            <a:extLst>
              <a:ext uri="{FF2B5EF4-FFF2-40B4-BE49-F238E27FC236}">
                <a16:creationId xmlns:a16="http://schemas.microsoft.com/office/drawing/2014/main" id="{15655B8F-B466-0227-6DD1-B6E0F5C2829E}"/>
              </a:ext>
            </a:extLst>
          </p:cNvPr>
          <p:cNvSpPr txBox="1"/>
          <p:nvPr/>
        </p:nvSpPr>
        <p:spPr>
          <a:xfrm>
            <a:off x="507459" y="3124510"/>
            <a:ext cx="7320748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例：质量为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m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的均匀薄圆盘半径为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R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，求其绕如图的转轴旋转时的转动惯量。</a:t>
            </a:r>
            <a:endParaRPr lang="en-US" altLang="zh-CN" sz="1600" b="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D8F0907-8DB7-4502-5020-165279726A90}"/>
                  </a:ext>
                </a:extLst>
              </p:cNvPr>
              <p:cNvSpPr txBox="1"/>
              <p:nvPr/>
            </p:nvSpPr>
            <p:spPr>
              <a:xfrm>
                <a:off x="10795316" y="2879962"/>
                <a:ext cx="265564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D8F0907-8DB7-4502-5020-165279726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316" y="2879962"/>
                <a:ext cx="265564" cy="5517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D1708EC-41DC-50C8-AB43-043AF1ED81A9}"/>
                  </a:ext>
                </a:extLst>
              </p:cNvPr>
              <p:cNvSpPr txBox="1"/>
              <p:nvPr/>
            </p:nvSpPr>
            <p:spPr>
              <a:xfrm>
                <a:off x="7686809" y="2841427"/>
                <a:ext cx="486804" cy="551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BD1708EC-41DC-50C8-AB43-043AF1ED8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809" y="2841427"/>
                <a:ext cx="486804" cy="5517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CA219F9C-3FEE-2FDA-5426-4EFC8A60ED58}"/>
                  </a:ext>
                </a:extLst>
              </p:cNvPr>
              <p:cNvSpPr txBox="1"/>
              <p:nvPr/>
            </p:nvSpPr>
            <p:spPr>
              <a:xfrm>
                <a:off x="506867" y="3579176"/>
                <a:ext cx="7028665" cy="1770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取圆盘中与原点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距离为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的一微元环，设其长度为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，其质量为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对于均匀薄圆盘，其密度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𝑆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</m:t>
                        </m:r>
                      </m:num>
                      <m:den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𝑑𝑟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这一微元的转动惯量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·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·2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𝑚𝑟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CA219F9C-3FEE-2FDA-5426-4EFC8A60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67" y="3579176"/>
                <a:ext cx="7028665" cy="1770998"/>
              </a:xfrm>
              <a:prstGeom prst="rect">
                <a:avLst/>
              </a:prstGeom>
              <a:blipFill>
                <a:blip r:embed="rId21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8BF188D-3FBF-B200-2F65-53F34E95A8B5}"/>
                  </a:ext>
                </a:extLst>
              </p:cNvPr>
              <p:cNvSpPr txBox="1"/>
              <p:nvPr/>
            </p:nvSpPr>
            <p:spPr>
              <a:xfrm>
                <a:off x="918028" y="5280839"/>
                <a:ext cx="6096000" cy="474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故转动惯量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𝐽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2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𝑚𝑟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𝑑𝑟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²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8BF188D-3FBF-B200-2F65-53F34E95A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8" y="5280839"/>
                <a:ext cx="6096000" cy="474938"/>
              </a:xfrm>
              <a:prstGeom prst="rect">
                <a:avLst/>
              </a:prstGeom>
              <a:blipFill>
                <a:blip r:embed="rId22"/>
                <a:stretch>
                  <a:fillRect l="-600" t="-83333" b="-14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3F5D6571-030F-480E-42F8-C27998D3FA20}"/>
                  </a:ext>
                </a:extLst>
              </p:cNvPr>
              <p:cNvSpPr/>
              <p:nvPr/>
            </p:nvSpPr>
            <p:spPr>
              <a:xfrm>
                <a:off x="7828207" y="1468015"/>
                <a:ext cx="3787050" cy="438066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转动惯量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的计算可以叠加。</a:t>
                </a:r>
              </a:p>
            </p:txBody>
          </p:sp>
        </mc:Choice>
        <mc:Fallback xmlns=""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3F5D6571-030F-480E-42F8-C27998D3F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207" y="1468015"/>
                <a:ext cx="3787050" cy="438066"/>
              </a:xfrm>
              <a:prstGeom prst="roundRect">
                <a:avLst/>
              </a:prstGeom>
              <a:blipFill>
                <a:blip r:embed="rId23"/>
                <a:stretch>
                  <a:fillRect b="-1333"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70AAAECE-7C48-F521-50A0-975EF7773322}"/>
                  </a:ext>
                </a:extLst>
              </p:cNvPr>
              <p:cNvSpPr txBox="1"/>
              <p:nvPr/>
            </p:nvSpPr>
            <p:spPr>
              <a:xfrm>
                <a:off x="9514282" y="5319384"/>
                <a:ext cx="19978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89F3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89F3FE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89F3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70AAAECE-7C48-F521-50A0-975EF777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282" y="5319384"/>
                <a:ext cx="1997835" cy="369332"/>
              </a:xfrm>
              <a:prstGeom prst="rect">
                <a:avLst/>
              </a:prstGeom>
              <a:blipFill>
                <a:blip r:embed="rId2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圆柱体 109">
            <a:extLst>
              <a:ext uri="{FF2B5EF4-FFF2-40B4-BE49-F238E27FC236}">
                <a16:creationId xmlns:a16="http://schemas.microsoft.com/office/drawing/2014/main" id="{A86CA2E7-61D0-2A86-A8BC-20B8A08E24CE}"/>
              </a:ext>
            </a:extLst>
          </p:cNvPr>
          <p:cNvSpPr/>
          <p:nvPr/>
        </p:nvSpPr>
        <p:spPr>
          <a:xfrm>
            <a:off x="10417567" y="4343671"/>
            <a:ext cx="306093" cy="437635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4B9014D2-C056-177E-0666-4B90F3F47A02}"/>
              </a:ext>
            </a:extLst>
          </p:cNvPr>
          <p:cNvGrpSpPr/>
          <p:nvPr/>
        </p:nvGrpSpPr>
        <p:grpSpPr>
          <a:xfrm>
            <a:off x="8585242" y="4612830"/>
            <a:ext cx="1995906" cy="258494"/>
            <a:chOff x="8585242" y="4612830"/>
            <a:chExt cx="1995906" cy="258494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B8A485D-CFFE-F5C7-404D-D226518047C2}"/>
                </a:ext>
              </a:extLst>
            </p:cNvPr>
            <p:cNvSpPr/>
            <p:nvPr/>
          </p:nvSpPr>
          <p:spPr>
            <a:xfrm>
              <a:off x="8585242" y="4614982"/>
              <a:ext cx="1995906" cy="256342"/>
            </a:xfrm>
            <a:prstGeom prst="ellipse">
              <a:avLst/>
            </a:prstGeom>
            <a:noFill/>
            <a:ln>
              <a:solidFill>
                <a:srgbClr val="ED7D3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D7D31"/>
                </a:solidFill>
              </a:endParaRPr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49E459B7-D8DE-F51F-F964-004706D91FDB}"/>
                </a:ext>
              </a:extLst>
            </p:cNvPr>
            <p:cNvCxnSpPr/>
            <p:nvPr/>
          </p:nvCxnSpPr>
          <p:spPr>
            <a:xfrm flipH="1">
              <a:off x="9472913" y="4612830"/>
              <a:ext cx="19311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4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11003 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11172 2.96296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0794 0.0143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4.16667E-7 -0.24768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28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000"/>
                            </p:stCondLst>
                            <p:childTnLst>
                              <p:par>
                                <p:cTn id="2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5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6" grpId="0"/>
      <p:bldP spid="7" grpId="0" animBg="1"/>
      <p:bldP spid="8" grpId="0"/>
      <p:bldP spid="8" grpId="1"/>
      <p:bldP spid="29" grpId="0"/>
      <p:bldP spid="29" grpId="1"/>
      <p:bldP spid="17" grpId="0" animBg="1"/>
      <p:bldP spid="17" grpId="1" animBg="1"/>
      <p:bldP spid="31" grpId="0"/>
      <p:bldP spid="32" grpId="0" uiExpand="1" build="p"/>
      <p:bldP spid="32" grpId="1" build="allAtOnce"/>
      <p:bldP spid="35" grpId="0"/>
      <p:bldP spid="35" grpId="1"/>
      <p:bldP spid="39" grpId="0"/>
      <p:bldP spid="39" grpId="1"/>
      <p:bldP spid="46" grpId="0"/>
      <p:bldP spid="46" grpId="1"/>
      <p:bldP spid="81" grpId="0" animBg="1"/>
      <p:bldP spid="71" grpId="0" uiExpand="1"/>
      <p:bldP spid="89" grpId="0"/>
      <p:bldP spid="89" grpId="1"/>
      <p:bldP spid="90" grpId="0"/>
      <p:bldP spid="100" grpId="0"/>
      <p:bldP spid="101" grpId="0"/>
      <p:bldP spid="106" grpId="0" uiExpand="1" build="p"/>
      <p:bldP spid="107" grpId="0"/>
      <p:bldP spid="108" grpId="0" animBg="1"/>
      <p:bldP spid="111" grpId="0"/>
      <p:bldP spid="1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673A11B-428C-F9C0-BE56-C976DCB28A8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刚体定轴转动定律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BD6A7D-8C88-AABF-1ABF-1DE5A3F69112}"/>
              </a:ext>
            </a:extLst>
          </p:cNvPr>
          <p:cNvSpPr txBox="1"/>
          <p:nvPr/>
        </p:nvSpPr>
        <p:spPr>
          <a:xfrm>
            <a:off x="507460" y="1425186"/>
            <a:ext cx="1018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常见刚体的转动惯量如下：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686BF-9A0C-EEBE-29A4-B2C657216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34"/>
          <a:stretch/>
        </p:blipFill>
        <p:spPr>
          <a:xfrm>
            <a:off x="507460" y="2141730"/>
            <a:ext cx="1820104" cy="1287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FFF632-EDAD-8560-8848-A0DF6413C8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 b="66942"/>
          <a:stretch/>
        </p:blipFill>
        <p:spPr>
          <a:xfrm>
            <a:off x="4195736" y="3769880"/>
            <a:ext cx="1820104" cy="1287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160E14-8C99-290C-DC32-C5F6A8652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5" b="48399"/>
          <a:stretch/>
        </p:blipFill>
        <p:spPr>
          <a:xfrm>
            <a:off x="507460" y="3714657"/>
            <a:ext cx="1820104" cy="12872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8D2C89-A062-E476-10A7-1001E9C6A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3" b="23333"/>
          <a:stretch/>
        </p:blipFill>
        <p:spPr>
          <a:xfrm>
            <a:off x="7821775" y="3722186"/>
            <a:ext cx="1820104" cy="1752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7E75F0-6FFB-94C8-BBA3-4A30CA717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7" b="65"/>
          <a:stretch/>
        </p:blipFill>
        <p:spPr>
          <a:xfrm>
            <a:off x="7821775" y="1856073"/>
            <a:ext cx="1820104" cy="17525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6AD062-84C7-F81A-7640-BD1F847A6A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1"/>
          <a:stretch/>
        </p:blipFill>
        <p:spPr>
          <a:xfrm>
            <a:off x="4124134" y="1909070"/>
            <a:ext cx="1830338" cy="1752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184837-0DA8-CA83-D721-D674A5C1F1A3}"/>
                  </a:ext>
                </a:extLst>
              </p:cNvPr>
              <p:cNvSpPr txBox="1"/>
              <p:nvPr/>
            </p:nvSpPr>
            <p:spPr>
              <a:xfrm>
                <a:off x="2193135" y="2185551"/>
                <a:ext cx="1983167" cy="109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端点轴：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8184837-0DA8-CA83-D721-D674A5C1F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35" y="2185551"/>
                <a:ext cx="1983167" cy="1093633"/>
              </a:xfrm>
              <a:prstGeom prst="rect">
                <a:avLst/>
              </a:prstGeom>
              <a:blipFill>
                <a:blip r:embed="rId7"/>
                <a:stretch>
                  <a:fillRect l="-1846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935A21-E7BE-4DBB-64ED-9DC07437B12D}"/>
                  </a:ext>
                </a:extLst>
              </p:cNvPr>
              <p:cNvSpPr txBox="1"/>
              <p:nvPr/>
            </p:nvSpPr>
            <p:spPr>
              <a:xfrm>
                <a:off x="2193135" y="3551211"/>
                <a:ext cx="1983167" cy="1614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边缘轴：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直  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935A21-E7BE-4DBB-64ED-9DC07437B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135" y="3551211"/>
                <a:ext cx="1983167" cy="1614160"/>
              </a:xfrm>
              <a:prstGeom prst="rect">
                <a:avLst/>
              </a:prstGeom>
              <a:blipFill>
                <a:blip r:embed="rId8"/>
                <a:stretch>
                  <a:fillRect l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C4AC1D-D57B-9D32-9281-353B0BB70EFE}"/>
                  </a:ext>
                </a:extLst>
              </p:cNvPr>
              <p:cNvSpPr txBox="1"/>
              <p:nvPr/>
            </p:nvSpPr>
            <p:spPr>
              <a:xfrm>
                <a:off x="5917507" y="2185550"/>
                <a:ext cx="1983167" cy="112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切线轴：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C4AC1D-D57B-9D32-9281-353B0BB70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07" y="2185550"/>
                <a:ext cx="1983167" cy="1129027"/>
              </a:xfrm>
              <a:prstGeom prst="rect">
                <a:avLst/>
              </a:prstGeom>
              <a:blipFill>
                <a:blip r:embed="rId9"/>
                <a:stretch>
                  <a:fillRect l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35B935-0AAE-07E6-E0A9-A6934B1986D6}"/>
                  </a:ext>
                </a:extLst>
              </p:cNvPr>
              <p:cNvSpPr txBox="1"/>
              <p:nvPr/>
            </p:nvSpPr>
            <p:spPr>
              <a:xfrm>
                <a:off x="5917507" y="3722186"/>
                <a:ext cx="1983167" cy="138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chemeClr val="bg1">
                        <a:lumMod val="6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边缘轴：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直  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𝑚𝑅</m:t>
                    </m:r>
                    <m:r>
                      <a:rPr lang="en-US" altLang="zh-CN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E35B935-0AAE-07E6-E0A9-A6934B198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07" y="3722186"/>
                <a:ext cx="1983167" cy="1386020"/>
              </a:xfrm>
              <a:prstGeom prst="rect">
                <a:avLst/>
              </a:prstGeom>
              <a:blipFill>
                <a:blip r:embed="rId10"/>
                <a:stretch>
                  <a:fillRect l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9375F51-22CB-167C-0CFC-0DD350357CA2}"/>
                  </a:ext>
                </a:extLst>
              </p:cNvPr>
              <p:cNvSpPr txBox="1"/>
              <p:nvPr/>
            </p:nvSpPr>
            <p:spPr>
              <a:xfrm>
                <a:off x="9473847" y="2167854"/>
                <a:ext cx="1983167" cy="112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切线轴：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𝑚𝑙</m:t>
                    </m:r>
                    <m:r>
                      <a:rPr lang="en-US" altLang="zh-CN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9375F51-22CB-167C-0CFC-0DD350357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47" y="2167854"/>
                <a:ext cx="1983167" cy="1129027"/>
              </a:xfrm>
              <a:prstGeom prst="rect">
                <a:avLst/>
              </a:prstGeom>
              <a:blipFill>
                <a:blip r:embed="rId11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CA2AC0-0320-06F6-9322-E1D72BF323C5}"/>
                  </a:ext>
                </a:extLst>
              </p:cNvPr>
              <p:cNvSpPr txBox="1"/>
              <p:nvPr/>
            </p:nvSpPr>
            <p:spPr>
              <a:xfrm>
                <a:off x="9473847" y="4088040"/>
                <a:ext cx="2210693" cy="79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中心轴：</a:t>
                </a:r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en-US" altLang="zh-CN" sz="16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8CA2AC0-0320-06F6-9322-E1D72BF32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47" y="4088040"/>
                <a:ext cx="2210693" cy="799578"/>
              </a:xfrm>
              <a:prstGeom prst="rect">
                <a:avLst/>
              </a:prstGeom>
              <a:blipFill>
                <a:blip r:embed="rId12"/>
                <a:stretch>
                  <a:fillRect l="-1377" t="-2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63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20" grpId="0"/>
      <p:bldP spid="21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5E87DC-F283-91D3-D344-2345C9F2C1CA}"/>
              </a:ext>
            </a:extLst>
          </p:cNvPr>
          <p:cNvSpPr txBox="1"/>
          <p:nvPr/>
        </p:nvSpPr>
        <p:spPr>
          <a:xfrm>
            <a:off x="507459" y="496110"/>
            <a:ext cx="429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转动中的功能关系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5063FE-0A57-81F8-86FD-DA7ECA38C7B5}"/>
              </a:ext>
            </a:extLst>
          </p:cNvPr>
          <p:cNvSpPr txBox="1"/>
          <p:nvPr/>
        </p:nvSpPr>
        <p:spPr>
          <a:xfrm>
            <a:off x="507460" y="1425186"/>
            <a:ext cx="54963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与 力 在空间上引起质点位移 所做的功 类似，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将 力矩 在空间上引起刚体角位移 所做的功 称为 力矩的功。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AC24805-F757-8D72-D834-842255746FCE}"/>
                  </a:ext>
                </a:extLst>
              </p:cNvPr>
              <p:cNvSpPr/>
              <p:nvPr/>
            </p:nvSpPr>
            <p:spPr>
              <a:xfrm>
                <a:off x="9219768" y="1425186"/>
                <a:ext cx="2395868" cy="80021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𝑊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𝑀</m:t>
                          </m:r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𝑑</m:t>
                      </m:r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𝜃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AC24805-F757-8D72-D834-842255746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768" y="1425186"/>
                <a:ext cx="2395868" cy="80021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378E61E-9A02-4CC7-FE40-FBB0FDFD3E95}"/>
                  </a:ext>
                </a:extLst>
              </p:cNvPr>
              <p:cNvSpPr/>
              <p:nvPr/>
            </p:nvSpPr>
            <p:spPr>
              <a:xfrm>
                <a:off x="9219768" y="2382152"/>
                <a:ext cx="2395868" cy="80021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𝐽</m:t>
                      </m:r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𝜔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²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378E61E-9A02-4CC7-FE40-FBB0FDFD3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768" y="2382152"/>
                <a:ext cx="2395868" cy="8002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617BC4-459B-97D9-0DC0-1DCE234500A3}"/>
                  </a:ext>
                </a:extLst>
              </p:cNvPr>
              <p:cNvSpPr txBox="1"/>
              <p:nvPr/>
            </p:nvSpPr>
            <p:spPr>
              <a:xfrm>
                <a:off x="507459" y="2514528"/>
                <a:ext cx="8579835" cy="133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定轴转动的动能定理：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合外力矩所做的功 等于 刚体转动动能的变化量，即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𝑀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𝑑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𝐽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𝐽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对于刚体的定轴转动：刚体没有平动动能，内力不影响转动动能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5617BC4-459B-97D9-0DC0-1DCE23450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514528"/>
                <a:ext cx="8579835" cy="1335687"/>
              </a:xfrm>
              <a:prstGeom prst="rect">
                <a:avLst/>
              </a:prstGeom>
              <a:blipFill>
                <a:blip r:embed="rId5"/>
                <a:stretch>
                  <a:fillRect l="-355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2A43DF37-050B-2BA2-B327-6B5FD2896716}"/>
                  </a:ext>
                </a:extLst>
              </p:cNvPr>
              <p:cNvSpPr/>
              <p:nvPr/>
            </p:nvSpPr>
            <p:spPr>
              <a:xfrm>
                <a:off x="9219768" y="3339119"/>
                <a:ext cx="2395868" cy="80021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ea typeface="仿宋" panose="02010609060101010101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𝑚𝑔h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(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质心高度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2A43DF37-050B-2BA2-B327-6B5FD2896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768" y="3339119"/>
                <a:ext cx="2395868" cy="8002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D56BA5E-FD52-E74F-B8FB-0C7B522A12CA}"/>
              </a:ext>
            </a:extLst>
          </p:cNvPr>
          <p:cNvSpPr txBox="1"/>
          <p:nvPr/>
        </p:nvSpPr>
        <p:spPr>
          <a:xfrm>
            <a:off x="507458" y="4139338"/>
            <a:ext cx="8579835" cy="121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含刚体系统的机械能守恒定律：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外力和非保守内力的力矩矩所做功 的总和为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，系统的机械能守恒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对于含刚体的系统，其机械能有：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刚体转动动能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刚体平动动能，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刚体重力势能等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7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B5E87DC-F283-91D3-D344-2345C9F2C1CA}"/>
              </a:ext>
            </a:extLst>
          </p:cNvPr>
          <p:cNvSpPr txBox="1"/>
          <p:nvPr/>
        </p:nvSpPr>
        <p:spPr>
          <a:xfrm>
            <a:off x="507459" y="496110"/>
            <a:ext cx="568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刚体角动量定理与角动量守恒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5063FE-0A57-81F8-86FD-DA7ECA38C7B5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刚体的角动量：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刚体的转动惯量 与 刚体角速度 的乘积，即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𝐽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。方向与角速度一致。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5063FE-0A57-81F8-86FD-DA7ECA38C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798617"/>
              </a:xfrm>
              <a:prstGeom prst="rect">
                <a:avLst/>
              </a:prstGeom>
              <a:blipFill>
                <a:blip r:embed="rId3"/>
                <a:stretch>
                  <a:fillRect l="-274" b="-6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43B87AC-7EE1-003D-51C3-78627277601D}"/>
              </a:ext>
            </a:extLst>
          </p:cNvPr>
          <p:cNvSpPr txBox="1"/>
          <p:nvPr/>
        </p:nvSpPr>
        <p:spPr>
          <a:xfrm>
            <a:off x="507460" y="2512925"/>
            <a:ext cx="1135434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角动量定理：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合外力的力矩 等于 刚体角动量（对时间）的变化率。 或 合外力 的冲量矩 等于 刚体角动量的变化量。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1B89E16-9250-9503-E0DB-A3DEDC91A713}"/>
                  </a:ext>
                </a:extLst>
              </p:cNvPr>
              <p:cNvSpPr txBox="1"/>
              <p:nvPr/>
            </p:nvSpPr>
            <p:spPr>
              <a:xfrm>
                <a:off x="507460" y="3429000"/>
                <a:ext cx="11108176" cy="18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角动量守恒定律：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当 刚体 对转轴 所受合外力矩为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时，刚体的角动量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𝐽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保持不变。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注意选定转轴。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若力矩为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，可能是合外力为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，也可能是合外力与位矢平行，称这样的力为有心力。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刚体满足时角动量守恒，其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𝐽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增大时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就要减小；其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𝐽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减小时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𝜔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就要增大。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1B89E16-9250-9503-E0DB-A3DEDC91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429000"/>
                <a:ext cx="11108176" cy="1881284"/>
              </a:xfrm>
              <a:prstGeom prst="rect">
                <a:avLst/>
              </a:prstGeom>
              <a:blipFill>
                <a:blip r:embed="rId4"/>
                <a:stretch>
                  <a:fillRect l="-274" b="-3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873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uiExpand="1" build="p"/>
      <p:bldP spid="1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6|31.1|4.7|8.2|2.5|2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7.9|25.1|2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7.9|25.1|26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3.6|3.9|9.3|26.7|9.8|7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1232</Words>
  <Application>Microsoft Office PowerPoint</Application>
  <PresentationFormat>宽屏</PresentationFormat>
  <Paragraphs>138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仿宋</vt:lpstr>
      <vt:lpstr>方正清刻本悦宋简体</vt:lpstr>
      <vt:lpstr>Arial</vt:lpstr>
      <vt:lpstr>Cambria Math</vt:lpstr>
      <vt:lpstr>等线 Light</vt:lpstr>
      <vt:lpstr>楷体</vt:lpstr>
      <vt:lpstr>方正小标宋简体</vt:lpstr>
      <vt:lpstr>等线</vt:lpstr>
      <vt:lpstr>华文宋体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58</cp:revision>
  <dcterms:created xsi:type="dcterms:W3CDTF">2022-05-05T07:14:53Z</dcterms:created>
  <dcterms:modified xsi:type="dcterms:W3CDTF">2023-02-19T16:40:38Z</dcterms:modified>
</cp:coreProperties>
</file>